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3" r:id="rId1"/>
  </p:sldMasterIdLst>
  <p:notesMasterIdLst>
    <p:notesMasterId r:id="rId26"/>
  </p:notesMasterIdLst>
  <p:sldIdLst>
    <p:sldId id="259" r:id="rId2"/>
    <p:sldId id="260" r:id="rId3"/>
    <p:sldId id="263" r:id="rId4"/>
    <p:sldId id="261" r:id="rId5"/>
    <p:sldId id="264" r:id="rId6"/>
    <p:sldId id="266" r:id="rId7"/>
    <p:sldId id="267" r:id="rId8"/>
    <p:sldId id="269" r:id="rId9"/>
    <p:sldId id="270" r:id="rId10"/>
    <p:sldId id="272" r:id="rId11"/>
    <p:sldId id="273" r:id="rId12"/>
    <p:sldId id="274" r:id="rId13"/>
    <p:sldId id="276" r:id="rId14"/>
    <p:sldId id="277" r:id="rId15"/>
    <p:sldId id="279" r:id="rId16"/>
    <p:sldId id="286" r:id="rId17"/>
    <p:sldId id="280" r:id="rId18"/>
    <p:sldId id="281" r:id="rId19"/>
    <p:sldId id="282" r:id="rId20"/>
    <p:sldId id="283" r:id="rId21"/>
    <p:sldId id="284" r:id="rId22"/>
    <p:sldId id="275" r:id="rId23"/>
    <p:sldId id="268" r:id="rId24"/>
    <p:sldId id="28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tanu Mohapatra" initials="SM" lastIdx="1" clrIdx="0">
    <p:extLst>
      <p:ext uri="{19B8F6BF-5375-455C-9EA6-DF929625EA0E}">
        <p15:presenceInfo xmlns:p15="http://schemas.microsoft.com/office/powerpoint/2012/main" userId="2e270f35d0ab199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B1E31F-2848-4D20-96A6-FE06FC6409D0}" type="datetimeFigureOut">
              <a:rPr lang="en-US" smtClean="0"/>
              <a:t>8/11/2017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E506D0-82CA-4A56-9EE5-4CC0CECE4270}" type="slidenum">
              <a:rPr lang="en-US" smtClean="0"/>
              <a:t>‹#›</a:t>
            </a:fld>
            <a:endParaRPr lang="en-US"/>
          </a:p>
        </p:txBody>
      </p:sp>
    </p:spTree>
    <p:extLst>
      <p:ext uri="{BB962C8B-B14F-4D97-AF65-F5344CB8AC3E}">
        <p14:creationId xmlns:p14="http://schemas.microsoft.com/office/powerpoint/2010/main" val="598750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E10FEA3-BFC2-4DB0-87C4-B3E752F975BA}" type="slidenum">
              <a:rPr lang="en-US" altLang="en-US" sz="1200"/>
              <a:pPr/>
              <a:t>6</a:t>
            </a:fld>
            <a:endParaRPr lang="en-US" altLang="en-US" sz="1200"/>
          </a:p>
        </p:txBody>
      </p:sp>
      <p:sp>
        <p:nvSpPr>
          <p:cNvPr id="26627" name="Rectangle 1026"/>
          <p:cNvSpPr>
            <a:spLocks noGrp="1" noRot="1" noChangeAspect="1" noChangeArrowheads="1"/>
          </p:cNvSpPr>
          <p:nvPr>
            <p:ph type="sldImg"/>
          </p:nvPr>
        </p:nvSpPr>
        <p:spPr>
          <a:solidFill>
            <a:srgbClr val="FFFFFF"/>
          </a:solidFill>
          <a:ln/>
        </p:spPr>
      </p:sp>
      <p:sp>
        <p:nvSpPr>
          <p:cNvPr id="26628"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latin typeface="Arial" panose="020B0604020202020204" pitchFamily="34" charset="0"/>
                <a:ea typeface="ＭＳ Ｐゴシック" panose="020B0600070205080204" pitchFamily="34" charset="-128"/>
              </a:rPr>
              <a:t>Are these real?</a:t>
            </a:r>
          </a:p>
          <a:p>
            <a:pPr eaLnBrk="1" hangingPunct="1"/>
            <a:r>
              <a:rPr lang="en-US" altLang="en-US" smtClean="0">
                <a:latin typeface="Arial" panose="020B0604020202020204" pitchFamily="34" charset="0"/>
                <a:ea typeface="ＭＳ Ｐゴシック" panose="020B0600070205080204" pitchFamily="34" charset="-128"/>
              </a:rPr>
              <a:t>Why can</a:t>
            </a:r>
            <a:r>
              <a:rPr lang="ja-JP" altLang="en-US" smtClean="0">
                <a:latin typeface="Arial" panose="020B0604020202020204" pitchFamily="34" charset="0"/>
                <a:ea typeface="ＭＳ Ｐゴシック" panose="020B0600070205080204" pitchFamily="34" charset="-128"/>
              </a:rPr>
              <a:t>’</a:t>
            </a:r>
            <a:r>
              <a:rPr lang="en-US" altLang="ja-JP" smtClean="0">
                <a:latin typeface="Arial" panose="020B0604020202020204" pitchFamily="34" charset="0"/>
                <a:ea typeface="ＭＳ Ｐゴシック" panose="020B0600070205080204" pitchFamily="34" charset="-128"/>
              </a:rPr>
              <a:t>t we see planets?</a:t>
            </a:r>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77387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a:ln/>
        </p:spPr>
      </p:sp>
      <p:sp>
        <p:nvSpPr>
          <p:cNvPr id="44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
        <p:nvSpPr>
          <p:cNvPr id="440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4A2CB1B-3072-44FC-8011-5C2E63E5ECA4}" type="slidenum">
              <a:rPr lang="en-US" altLang="en-US" sz="1200"/>
              <a:pPr/>
              <a:t>8</a:t>
            </a:fld>
            <a:endParaRPr lang="en-US" altLang="en-US" sz="1200"/>
          </a:p>
        </p:txBody>
      </p:sp>
    </p:spTree>
    <p:extLst>
      <p:ext uri="{BB962C8B-B14F-4D97-AF65-F5344CB8AC3E}">
        <p14:creationId xmlns:p14="http://schemas.microsoft.com/office/powerpoint/2010/main" val="822013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DD4E640-24F2-4DB5-8A27-816268803FCE}" type="slidenum">
              <a:rPr lang="en-US" altLang="en-US" sz="1200"/>
              <a:pPr/>
              <a:t>10</a:t>
            </a:fld>
            <a:endParaRPr lang="en-US" altLang="en-US" sz="1200"/>
          </a:p>
        </p:txBody>
      </p:sp>
      <p:sp>
        <p:nvSpPr>
          <p:cNvPr id="65539" name="Rectangle 2"/>
          <p:cNvSpPr>
            <a:spLocks noGrp="1" noRot="1" noChangeAspect="1" noChangeArrowheads="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latin typeface="Arial" panose="020B0604020202020204" pitchFamily="34" charset="0"/>
                <a:ea typeface="ＭＳ Ｐゴシック" panose="020B0600070205080204" pitchFamily="34" charset="-128"/>
              </a:rPr>
              <a:t>Draw on the board here: planet moves, but does sun also move?  Yes.</a:t>
            </a:r>
          </a:p>
          <a:p>
            <a:pPr eaLnBrk="1" hangingPunct="1"/>
            <a:r>
              <a:rPr lang="en-US" altLang="en-US" smtClean="0">
                <a:latin typeface="Arial" panose="020B0604020202020204" pitchFamily="34" charset="0"/>
                <a:ea typeface="ＭＳ Ｐゴシック" panose="020B0600070205080204" pitchFamily="34" charset="-128"/>
              </a:rPr>
              <a:t>And explain the Doppler shift.</a:t>
            </a:r>
          </a:p>
        </p:txBody>
      </p:sp>
    </p:spTree>
    <p:extLst>
      <p:ext uri="{BB962C8B-B14F-4D97-AF65-F5344CB8AC3E}">
        <p14:creationId xmlns:p14="http://schemas.microsoft.com/office/powerpoint/2010/main" val="1298123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65C76CE-872A-4FCC-9652-F8044C227BF2}" type="slidenum">
              <a:rPr lang="en-US" altLang="en-US" sz="1200"/>
              <a:pPr/>
              <a:t>11</a:t>
            </a:fld>
            <a:endParaRPr lang="en-US" altLang="en-US" sz="1200"/>
          </a:p>
        </p:txBody>
      </p:sp>
      <p:sp>
        <p:nvSpPr>
          <p:cNvPr id="69635" name="Rectangle 2"/>
          <p:cNvSpPr>
            <a:spLocks noGrp="1" noRot="1" noChangeAspect="1" noChangeArrowheads="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latin typeface="Arial" panose="020B0604020202020204" pitchFamily="34" charset="0"/>
                <a:ea typeface="ＭＳ Ｐゴシック" panose="020B0600070205080204" pitchFamily="34" charset="-128"/>
              </a:rPr>
              <a:t>Are these real?</a:t>
            </a:r>
          </a:p>
          <a:p>
            <a:pPr eaLnBrk="1" hangingPunct="1"/>
            <a:r>
              <a:rPr lang="en-US" altLang="en-US" smtClean="0">
                <a:latin typeface="Arial" panose="020B0604020202020204" pitchFamily="34" charset="0"/>
                <a:ea typeface="ＭＳ Ｐゴシック" panose="020B0600070205080204" pitchFamily="34" charset="-128"/>
              </a:rPr>
              <a:t>Why can</a:t>
            </a:r>
            <a:r>
              <a:rPr lang="ja-JP" altLang="en-US" smtClean="0">
                <a:latin typeface="Arial" panose="020B0604020202020204" pitchFamily="34" charset="0"/>
                <a:ea typeface="ＭＳ Ｐゴシック" panose="020B0600070205080204" pitchFamily="34" charset="-128"/>
              </a:rPr>
              <a:t>’</a:t>
            </a:r>
            <a:r>
              <a:rPr lang="en-US" altLang="ja-JP" smtClean="0">
                <a:latin typeface="Arial" panose="020B0604020202020204" pitchFamily="34" charset="0"/>
                <a:ea typeface="ＭＳ Ｐゴシック" panose="020B0600070205080204" pitchFamily="34" charset="-128"/>
              </a:rPr>
              <a:t>t we see planets?</a:t>
            </a:r>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10852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C40519F-D230-4CDF-89C1-124D013D776C}" type="slidenum">
              <a:rPr lang="en-US" altLang="en-US" sz="1200"/>
              <a:pPr/>
              <a:t>13</a:t>
            </a:fld>
            <a:endParaRPr lang="en-US" altLang="en-US" sz="1200"/>
          </a:p>
        </p:txBody>
      </p:sp>
      <p:sp>
        <p:nvSpPr>
          <p:cNvPr id="81923" name="Rectangle 2"/>
          <p:cNvSpPr>
            <a:spLocks noGrp="1" noRot="1" noChangeAspect="1" noChangeArrowheads="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latin typeface="Arial" panose="020B0604020202020204" pitchFamily="34" charset="0"/>
                <a:ea typeface="ＭＳ Ｐゴシック" panose="020B0600070205080204" pitchFamily="34" charset="-128"/>
              </a:rPr>
              <a:t>Draw on the board here: planet moves, but does sun also move?  Yes.</a:t>
            </a:r>
          </a:p>
          <a:p>
            <a:pPr eaLnBrk="1" hangingPunct="1"/>
            <a:r>
              <a:rPr lang="en-US" altLang="en-US" smtClean="0">
                <a:latin typeface="Arial" panose="020B0604020202020204" pitchFamily="34" charset="0"/>
                <a:ea typeface="ＭＳ Ｐゴシック" panose="020B0600070205080204" pitchFamily="34" charset="-128"/>
              </a:rPr>
              <a:t>And explain the Doppler shift.</a:t>
            </a:r>
          </a:p>
        </p:txBody>
      </p:sp>
    </p:spTree>
    <p:extLst>
      <p:ext uri="{BB962C8B-B14F-4D97-AF65-F5344CB8AC3E}">
        <p14:creationId xmlns:p14="http://schemas.microsoft.com/office/powerpoint/2010/main" val="3530645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p:cNvSpPr>
          <p:nvPr>
            <p:ph type="sldImg"/>
          </p:nvPr>
        </p:nvSpPr>
        <p:spPr>
          <a:ln/>
        </p:spPr>
      </p:sp>
      <p:sp>
        <p:nvSpPr>
          <p:cNvPr id="839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
        <p:nvSpPr>
          <p:cNvPr id="839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FA41CB4-EB4B-4FCF-AEC4-2180E5BCAA8E}" type="slidenum">
              <a:rPr lang="en-US" altLang="en-US" sz="1200"/>
              <a:pPr/>
              <a:t>14</a:t>
            </a:fld>
            <a:endParaRPr lang="en-US" altLang="en-US" sz="1200"/>
          </a:p>
        </p:txBody>
      </p:sp>
    </p:spTree>
    <p:extLst>
      <p:ext uri="{BB962C8B-B14F-4D97-AF65-F5344CB8AC3E}">
        <p14:creationId xmlns:p14="http://schemas.microsoft.com/office/powerpoint/2010/main" val="861142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D4B0D9-EB9D-4B83-B74D-768F6E741782}" type="datetimeFigureOut">
              <a:rPr lang="en-US" smtClean="0"/>
              <a:t>8/11/2017</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36B55E31-9EC0-4622-8740-439A4781DD85}"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6655934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D4B0D9-EB9D-4B83-B74D-768F6E741782}" type="datetimeFigureOut">
              <a:rPr lang="en-US" smtClean="0"/>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B55E31-9EC0-4622-8740-439A4781DD85}"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53110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D4B0D9-EB9D-4B83-B74D-768F6E741782}" type="datetimeFigureOut">
              <a:rPr lang="en-US" smtClean="0"/>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B55E31-9EC0-4622-8740-439A4781DD85}"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00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D4B0D9-EB9D-4B83-B74D-768F6E741782}" type="datetimeFigureOut">
              <a:rPr lang="en-US" smtClean="0"/>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B55E31-9EC0-4622-8740-439A4781DD85}"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4637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D4B0D9-EB9D-4B83-B74D-768F6E741782}" type="datetimeFigureOut">
              <a:rPr lang="en-US" smtClean="0"/>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B55E31-9EC0-4622-8740-439A4781DD85}"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28213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D4B0D9-EB9D-4B83-B74D-768F6E741782}" type="datetimeFigureOut">
              <a:rPr lang="en-US" smtClean="0"/>
              <a:t>8/11/2017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B55E31-9EC0-4622-8740-439A4781DD85}"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3331813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D4B0D9-EB9D-4B83-B74D-768F6E741782}" type="datetimeFigureOut">
              <a:rPr lang="en-US" smtClean="0"/>
              <a:t>8/11/2017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B55E31-9EC0-4622-8740-439A4781DD85}"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3209718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D4B0D9-EB9D-4B83-B74D-768F6E741782}" type="datetimeFigureOut">
              <a:rPr lang="en-US" smtClean="0"/>
              <a:t>8/11/2017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B55E31-9EC0-4622-8740-439A4781DD85}"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47016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D4B0D9-EB9D-4B83-B74D-768F6E741782}" type="datetimeFigureOut">
              <a:rPr lang="en-US" smtClean="0"/>
              <a:t>8/11/2017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B55E31-9EC0-4622-8740-439A4781DD85}" type="slidenum">
              <a:rPr lang="en-US" smtClean="0"/>
              <a:t>‹#›</a:t>
            </a:fld>
            <a:endParaRPr lang="en-US"/>
          </a:p>
        </p:txBody>
      </p:sp>
    </p:spTree>
    <p:extLst>
      <p:ext uri="{BB962C8B-B14F-4D97-AF65-F5344CB8AC3E}">
        <p14:creationId xmlns:p14="http://schemas.microsoft.com/office/powerpoint/2010/main" val="196026016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DD4B0D9-EB9D-4B83-B74D-768F6E741782}" type="datetimeFigureOut">
              <a:rPr lang="en-US" smtClean="0"/>
              <a:t>8/11/2017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B55E31-9EC0-4622-8740-439A4781DD85}"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8123762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9DD4B0D9-EB9D-4B83-B74D-768F6E741782}" type="datetimeFigureOut">
              <a:rPr lang="en-US" smtClean="0"/>
              <a:t>8/11/2017</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36B55E31-9EC0-4622-8740-439A4781DD85}"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98861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9DD4B0D9-EB9D-4B83-B74D-768F6E741782}" type="datetimeFigureOut">
              <a:rPr lang="en-US" smtClean="0"/>
              <a:t>8/11/2017</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6B55E31-9EC0-4622-8740-439A4781DD85}"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953436"/>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Orbital_period"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en.wikipedia.org/wiki/Da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Forte" panose="03060902040502070203" pitchFamily="66" charset="0"/>
              </a:rPr>
              <a:t>EXOPLANETS</a:t>
            </a:r>
            <a:endParaRPr lang="en-US" sz="5400" dirty="0">
              <a:latin typeface="Forte" panose="03060902040502070203" pitchFamily="66" charset="0"/>
            </a:endParaRPr>
          </a:p>
        </p:txBody>
      </p:sp>
      <p:sp>
        <p:nvSpPr>
          <p:cNvPr id="4" name="TextBox 3"/>
          <p:cNvSpPr txBox="1"/>
          <p:nvPr/>
        </p:nvSpPr>
        <p:spPr>
          <a:xfrm>
            <a:off x="4492755" y="5132982"/>
            <a:ext cx="5756961" cy="1200329"/>
          </a:xfrm>
          <a:prstGeom prst="rect">
            <a:avLst/>
          </a:prstGeom>
          <a:noFill/>
        </p:spPr>
        <p:txBody>
          <a:bodyPr wrap="none" rtlCol="0">
            <a:spAutoFit/>
          </a:bodyPr>
          <a:lstStyle/>
          <a:p>
            <a:r>
              <a:rPr lang="en-US" sz="2400" dirty="0" smtClean="0">
                <a:solidFill>
                  <a:srgbClr val="FF0000"/>
                </a:solidFill>
                <a:latin typeface="Bodoni MT" panose="02070603080606020203" pitchFamily="18" charset="0"/>
              </a:rPr>
              <a:t>Talk prepared by:  </a:t>
            </a:r>
          </a:p>
          <a:p>
            <a:r>
              <a:rPr lang="en-US" sz="2400" dirty="0" smtClean="0">
                <a:solidFill>
                  <a:srgbClr val="FF0000"/>
                </a:solidFill>
                <a:latin typeface="Bodoni MT" panose="02070603080606020203" pitchFamily="18" charset="0"/>
              </a:rPr>
              <a:t>     Santanu Mohapatra(14PH20032)</a:t>
            </a:r>
          </a:p>
          <a:p>
            <a:r>
              <a:rPr lang="en-US" sz="2400" dirty="0">
                <a:solidFill>
                  <a:srgbClr val="FF0000"/>
                </a:solidFill>
                <a:latin typeface="Bodoni MT" panose="02070603080606020203" pitchFamily="18" charset="0"/>
              </a:rPr>
              <a:t> </a:t>
            </a:r>
            <a:r>
              <a:rPr lang="en-US" sz="2400" dirty="0" smtClean="0">
                <a:solidFill>
                  <a:srgbClr val="FF0000"/>
                </a:solidFill>
                <a:latin typeface="Bodoni MT" panose="02070603080606020203" pitchFamily="18" charset="0"/>
              </a:rPr>
              <a:t>    Department of Physics, IIT Kharagpur.</a:t>
            </a:r>
            <a:endParaRPr lang="en-US" sz="2400" dirty="0">
              <a:solidFill>
                <a:srgbClr val="FF0000"/>
              </a:solidFill>
              <a:latin typeface="Bodoni MT" panose="02070603080606020203" pitchFamily="18" charset="0"/>
            </a:endParaRPr>
          </a:p>
        </p:txBody>
      </p:sp>
      <p:pic>
        <p:nvPicPr>
          <p:cNvPr id="2050" name="Picture 2" descr="Image result for exoplane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2997" cy="469127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rot="19883632">
            <a:off x="801238" y="1250592"/>
            <a:ext cx="4085478" cy="1107996"/>
          </a:xfrm>
          <a:prstGeom prst="rect">
            <a:avLst/>
          </a:prstGeom>
          <a:noFill/>
        </p:spPr>
        <p:txBody>
          <a:bodyPr wrap="none" lIns="91440" tIns="45720" rIns="91440" bIns="45720">
            <a:spAutoFit/>
          </a:bodyPr>
          <a:lstStyle/>
          <a:p>
            <a:pPr algn="ctr"/>
            <a:r>
              <a:rPr lang="en-US" sz="66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Exoplanets</a:t>
            </a:r>
            <a:endParaRPr lang="en-US" sz="6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670989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1866900" y="1524000"/>
            <a:ext cx="845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4400">
              <a:solidFill>
                <a:schemeClr val="tx2"/>
              </a:solidFill>
            </a:endParaRPr>
          </a:p>
        </p:txBody>
      </p:sp>
      <p:sp>
        <p:nvSpPr>
          <p:cNvPr id="64515" name="Rectangle 3"/>
          <p:cNvSpPr>
            <a:spLocks noGrp="1" noChangeArrowheads="1"/>
          </p:cNvSpPr>
          <p:nvPr>
            <p:ph type="title"/>
          </p:nvPr>
        </p:nvSpPr>
        <p:spPr>
          <a:xfrm>
            <a:off x="2286000" y="457200"/>
            <a:ext cx="7772400" cy="1143000"/>
          </a:xfrm>
          <a:noFill/>
        </p:spPr>
        <p:txBody>
          <a:bodyPr>
            <a:normAutofit fontScale="90000"/>
          </a:bodyPr>
          <a:lstStyle/>
          <a:p>
            <a:pPr eaLnBrk="1" hangingPunct="1"/>
            <a:r>
              <a:rPr lang="en-US" altLang="en-US" sz="3600" dirty="0">
                <a:latin typeface="Techno" charset="0"/>
              </a:rPr>
              <a:t>We </a:t>
            </a:r>
            <a:r>
              <a:rPr lang="en-US" altLang="en-US" sz="3600" dirty="0" smtClean="0">
                <a:latin typeface="Techno" charset="0"/>
              </a:rPr>
              <a:t>don’t </a:t>
            </a:r>
            <a:r>
              <a:rPr lang="en-US" altLang="en-US" sz="3600" dirty="0">
                <a:latin typeface="Techno" charset="0"/>
              </a:rPr>
              <a:t>know the inclination of the planet’s orbit</a:t>
            </a:r>
            <a:endParaRPr lang="en-US" altLang="en-US" sz="3600" dirty="0"/>
          </a:p>
        </p:txBody>
      </p:sp>
      <p:pic>
        <p:nvPicPr>
          <p:cNvPr id="64516" name="Picture 1" descr="method9.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51464" y="2000795"/>
            <a:ext cx="6399213"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2342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2257697" y="1900647"/>
            <a:ext cx="76962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4200" dirty="0">
                <a:latin typeface="Techno" charset="0"/>
              </a:rPr>
              <a:t>The Doppler technique only provides the </a:t>
            </a:r>
            <a:r>
              <a:rPr lang="en-US" altLang="en-US" sz="4200" i="1" dirty="0">
                <a:latin typeface="Techno" charset="0"/>
              </a:rPr>
              <a:t>minimum mass </a:t>
            </a:r>
            <a:r>
              <a:rPr lang="en-US" altLang="en-US" sz="4200" dirty="0">
                <a:latin typeface="Techno" charset="0"/>
              </a:rPr>
              <a:t>of the planet if the orientation is not known (which is most of the time).</a:t>
            </a:r>
            <a:endParaRPr lang="en-US" altLang="en-US" sz="4200" dirty="0"/>
          </a:p>
        </p:txBody>
      </p:sp>
    </p:spTree>
    <p:extLst>
      <p:ext uri="{BB962C8B-B14F-4D97-AF65-F5344CB8AC3E}">
        <p14:creationId xmlns:p14="http://schemas.microsoft.com/office/powerpoint/2010/main" val="438756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3"/>
          <p:cNvSpPr txBox="1">
            <a:spLocks noChangeArrowheads="1"/>
          </p:cNvSpPr>
          <p:nvPr/>
        </p:nvSpPr>
        <p:spPr bwMode="auto">
          <a:xfrm>
            <a:off x="4209610" y="381000"/>
            <a:ext cx="36695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b="1" dirty="0"/>
              <a:t>TRANSIT METHOD</a:t>
            </a:r>
          </a:p>
        </p:txBody>
      </p:sp>
      <p:sp>
        <p:nvSpPr>
          <p:cNvPr id="49156" name="Text Box 4"/>
          <p:cNvSpPr txBox="1">
            <a:spLocks noChangeArrowheads="1"/>
          </p:cNvSpPr>
          <p:nvPr/>
        </p:nvSpPr>
        <p:spPr bwMode="auto">
          <a:xfrm>
            <a:off x="3810000" y="914400"/>
            <a:ext cx="44017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(Brightness Variations Due to Planet Eclipses)</a:t>
            </a:r>
          </a:p>
        </p:txBody>
      </p:sp>
      <p:sp>
        <p:nvSpPr>
          <p:cNvPr id="49158" name="Oval 6"/>
          <p:cNvSpPr>
            <a:spLocks noChangeArrowheads="1"/>
          </p:cNvSpPr>
          <p:nvPr/>
        </p:nvSpPr>
        <p:spPr bwMode="auto">
          <a:xfrm>
            <a:off x="5486400" y="4724400"/>
            <a:ext cx="1143000" cy="1143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60" name="Oval 8"/>
          <p:cNvSpPr>
            <a:spLocks noChangeArrowheads="1"/>
          </p:cNvSpPr>
          <p:nvPr/>
        </p:nvSpPr>
        <p:spPr bwMode="auto">
          <a:xfrm>
            <a:off x="6324600" y="5181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61" name="Oval 9"/>
          <p:cNvSpPr>
            <a:spLocks noChangeArrowheads="1"/>
          </p:cNvSpPr>
          <p:nvPr/>
        </p:nvSpPr>
        <p:spPr bwMode="auto">
          <a:xfrm>
            <a:off x="6553200" y="5181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62" name="Oval 10"/>
          <p:cNvSpPr>
            <a:spLocks noChangeArrowheads="1"/>
          </p:cNvSpPr>
          <p:nvPr/>
        </p:nvSpPr>
        <p:spPr bwMode="auto">
          <a:xfrm>
            <a:off x="5867400" y="5181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72" name="Oval 20"/>
          <p:cNvSpPr>
            <a:spLocks noChangeArrowheads="1"/>
          </p:cNvSpPr>
          <p:nvPr/>
        </p:nvSpPr>
        <p:spPr bwMode="auto">
          <a:xfrm>
            <a:off x="5410200" y="5181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49173" name="Oval 21"/>
          <p:cNvSpPr>
            <a:spLocks noChangeArrowheads="1"/>
          </p:cNvSpPr>
          <p:nvPr/>
        </p:nvSpPr>
        <p:spPr bwMode="auto">
          <a:xfrm>
            <a:off x="5638800" y="5181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74" name="Oval 22"/>
          <p:cNvSpPr>
            <a:spLocks noChangeArrowheads="1"/>
          </p:cNvSpPr>
          <p:nvPr/>
        </p:nvSpPr>
        <p:spPr bwMode="auto">
          <a:xfrm>
            <a:off x="6096000" y="5181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75" name="Oval 23"/>
          <p:cNvSpPr>
            <a:spLocks noChangeArrowheads="1"/>
          </p:cNvSpPr>
          <p:nvPr/>
        </p:nvSpPr>
        <p:spPr bwMode="auto">
          <a:xfrm>
            <a:off x="6781800" y="5181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76" name="Oval 24"/>
          <p:cNvSpPr>
            <a:spLocks noChangeArrowheads="1"/>
          </p:cNvSpPr>
          <p:nvPr/>
        </p:nvSpPr>
        <p:spPr bwMode="auto">
          <a:xfrm>
            <a:off x="5181600" y="5181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100" name="Picture 4" descr="Anatomy of a Planetary Trans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4737" y="1480065"/>
            <a:ext cx="5114925" cy="304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729662" y="2634733"/>
            <a:ext cx="3326552" cy="369332"/>
          </a:xfrm>
          <a:prstGeom prst="rect">
            <a:avLst/>
          </a:prstGeom>
        </p:spPr>
        <p:txBody>
          <a:bodyPr wrap="none">
            <a:spAutoFit/>
          </a:bodyPr>
          <a:lstStyle/>
          <a:p>
            <a:r>
              <a:rPr lang="es-ES" i="1" dirty="0">
                <a:solidFill>
                  <a:srgbClr val="A6A6A6"/>
                </a:solidFill>
                <a:latin typeface="proxima-nova"/>
              </a:rPr>
              <a:t>NASA, ESA, G. Bacon (STSci)</a:t>
            </a:r>
            <a:endParaRPr lang="en-US" dirty="0"/>
          </a:p>
        </p:txBody>
      </p:sp>
    </p:spTree>
    <p:extLst>
      <p:ext uri="{BB962C8B-B14F-4D97-AF65-F5344CB8AC3E}">
        <p14:creationId xmlns:p14="http://schemas.microsoft.com/office/powerpoint/2010/main" val="1416407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9176"/>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49176"/>
                                        </p:tgtEl>
                                        <p:attrNameLst>
                                          <p:attrName>style.visibility</p:attrName>
                                        </p:attrNameLst>
                                      </p:cBhvr>
                                      <p:to>
                                        <p:strVal val="hidden"/>
                                      </p:to>
                                    </p:set>
                                  </p:sub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9172"/>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49172"/>
                                        </p:tgtEl>
                                        <p:attrNameLst>
                                          <p:attrName>style.visibility</p:attrName>
                                        </p:attrNameLst>
                                      </p:cBhvr>
                                      <p:to>
                                        <p:strVal val="hidden"/>
                                      </p:to>
                                    </p:set>
                                  </p:sub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49173"/>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49173"/>
                                        </p:tgtEl>
                                        <p:attrNameLst>
                                          <p:attrName>style.visibility</p:attrName>
                                        </p:attrNameLst>
                                      </p:cBhvr>
                                      <p:to>
                                        <p:strVal val="hidden"/>
                                      </p:to>
                                    </p:set>
                                  </p:subTnLst>
                                </p:cTn>
                              </p:par>
                            </p:childTnLst>
                          </p:cTn>
                        </p:par>
                        <p:par>
                          <p:cTn id="13" fill="hold" nodeType="afterGroup">
                            <p:stCondLst>
                              <p:cond delay="1500"/>
                            </p:stCondLst>
                            <p:childTnLst>
                              <p:par>
                                <p:cTn id="14" presetID="1" presetClass="entr" presetSubtype="0" fill="hold" nodeType="afterEffect">
                                  <p:stCondLst>
                                    <p:cond delay="0"/>
                                  </p:stCondLst>
                                  <p:childTnLst>
                                    <p:set>
                                      <p:cBhvr>
                                        <p:cTn id="15" dur="1" fill="hold">
                                          <p:stCondLst>
                                            <p:cond delay="499"/>
                                          </p:stCondLst>
                                        </p:cTn>
                                        <p:tgtEl>
                                          <p:spTgt spid="49162"/>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49162"/>
                                        </p:tgtEl>
                                        <p:attrNameLst>
                                          <p:attrName>style.visibility</p:attrName>
                                        </p:attrNameLst>
                                      </p:cBhvr>
                                      <p:to>
                                        <p:strVal val="hidden"/>
                                      </p:to>
                                    </p:set>
                                  </p:subTnLst>
                                </p:cTn>
                              </p:par>
                            </p:childTnLst>
                          </p:cTn>
                        </p:par>
                        <p:par>
                          <p:cTn id="16" fill="hold" nodeType="afterGroup">
                            <p:stCondLst>
                              <p:cond delay="2000"/>
                            </p:stCondLst>
                            <p:childTnLst>
                              <p:par>
                                <p:cTn id="17" presetID="1" presetClass="entr" presetSubtype="0" fill="hold" nodeType="afterEffect">
                                  <p:stCondLst>
                                    <p:cond delay="0"/>
                                  </p:stCondLst>
                                  <p:childTnLst>
                                    <p:set>
                                      <p:cBhvr>
                                        <p:cTn id="18" dur="1" fill="hold">
                                          <p:stCondLst>
                                            <p:cond delay="499"/>
                                          </p:stCondLst>
                                        </p:cTn>
                                        <p:tgtEl>
                                          <p:spTgt spid="49174"/>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49174"/>
                                        </p:tgtEl>
                                        <p:attrNameLst>
                                          <p:attrName>style.visibility</p:attrName>
                                        </p:attrNameLst>
                                      </p:cBhvr>
                                      <p:to>
                                        <p:strVal val="hidden"/>
                                      </p:to>
                                    </p:set>
                                  </p:subTnLst>
                                </p:cTn>
                              </p:par>
                            </p:childTnLst>
                          </p:cTn>
                        </p:par>
                        <p:par>
                          <p:cTn id="19" fill="hold" nodeType="afterGroup">
                            <p:stCondLst>
                              <p:cond delay="2500"/>
                            </p:stCondLst>
                            <p:childTnLst>
                              <p:par>
                                <p:cTn id="20" presetID="1" presetClass="entr" presetSubtype="0" fill="hold" nodeType="afterEffect">
                                  <p:stCondLst>
                                    <p:cond delay="0"/>
                                  </p:stCondLst>
                                  <p:childTnLst>
                                    <p:set>
                                      <p:cBhvr>
                                        <p:cTn id="21" dur="1" fill="hold">
                                          <p:stCondLst>
                                            <p:cond delay="499"/>
                                          </p:stCondLst>
                                        </p:cTn>
                                        <p:tgtEl>
                                          <p:spTgt spid="49160"/>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49160"/>
                                        </p:tgtEl>
                                        <p:attrNameLst>
                                          <p:attrName>style.visibility</p:attrName>
                                        </p:attrNameLst>
                                      </p:cBhvr>
                                      <p:to>
                                        <p:strVal val="hidden"/>
                                      </p:to>
                                    </p:set>
                                  </p:subTnLst>
                                </p:cTn>
                              </p:par>
                            </p:childTnLst>
                          </p:cTn>
                        </p:par>
                        <p:par>
                          <p:cTn id="22" fill="hold" nodeType="afterGroup">
                            <p:stCondLst>
                              <p:cond delay="3000"/>
                            </p:stCondLst>
                            <p:childTnLst>
                              <p:par>
                                <p:cTn id="23" presetID="1" presetClass="entr" presetSubtype="0" fill="hold" nodeType="afterEffect">
                                  <p:stCondLst>
                                    <p:cond delay="0"/>
                                  </p:stCondLst>
                                  <p:childTnLst>
                                    <p:set>
                                      <p:cBhvr>
                                        <p:cTn id="24" dur="1" fill="hold">
                                          <p:stCondLst>
                                            <p:cond delay="499"/>
                                          </p:stCondLst>
                                        </p:cTn>
                                        <p:tgtEl>
                                          <p:spTgt spid="49161"/>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49161"/>
                                        </p:tgtEl>
                                        <p:attrNameLst>
                                          <p:attrName>style.visibility</p:attrName>
                                        </p:attrNameLst>
                                      </p:cBhvr>
                                      <p:to>
                                        <p:strVal val="hidden"/>
                                      </p:to>
                                    </p:set>
                                  </p:subTnLst>
                                </p:cTn>
                              </p:par>
                            </p:childTnLst>
                          </p:cTn>
                        </p:par>
                        <p:par>
                          <p:cTn id="25" fill="hold" nodeType="afterGroup">
                            <p:stCondLst>
                              <p:cond delay="3500"/>
                            </p:stCondLst>
                            <p:childTnLst>
                              <p:par>
                                <p:cTn id="26" presetID="1" presetClass="entr" presetSubtype="0" fill="hold" nodeType="afterEffect">
                                  <p:stCondLst>
                                    <p:cond delay="0"/>
                                  </p:stCondLst>
                                  <p:childTnLst>
                                    <p:set>
                                      <p:cBhvr>
                                        <p:cTn id="27" dur="1" fill="hold">
                                          <p:stCondLst>
                                            <p:cond delay="499"/>
                                          </p:stCondLst>
                                        </p:cTn>
                                        <p:tgtEl>
                                          <p:spTgt spid="49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72"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1866900" y="1524000"/>
            <a:ext cx="845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4400">
              <a:solidFill>
                <a:schemeClr val="tx2"/>
              </a:solidFill>
            </a:endParaRPr>
          </a:p>
        </p:txBody>
      </p:sp>
      <p:sp>
        <p:nvSpPr>
          <p:cNvPr id="80899" name="Rectangle 3"/>
          <p:cNvSpPr>
            <a:spLocks noGrp="1" noChangeArrowheads="1"/>
          </p:cNvSpPr>
          <p:nvPr>
            <p:ph type="title"/>
          </p:nvPr>
        </p:nvSpPr>
        <p:spPr>
          <a:xfrm>
            <a:off x="1280160" y="685800"/>
            <a:ext cx="9784080" cy="1143000"/>
          </a:xfrm>
          <a:noFill/>
        </p:spPr>
        <p:txBody>
          <a:bodyPr>
            <a:noAutofit/>
          </a:bodyPr>
          <a:lstStyle/>
          <a:p>
            <a:pPr eaLnBrk="1" hangingPunct="1"/>
            <a:r>
              <a:rPr lang="en-US" altLang="en-US" sz="2800" dirty="0">
                <a:latin typeface="Techno" charset="0"/>
              </a:rPr>
              <a:t>What would you learn about a planet if you found it with the </a:t>
            </a:r>
            <a:r>
              <a:rPr lang="en-US" altLang="en-US" sz="2800" dirty="0" smtClean="0">
                <a:latin typeface="Techno" charset="0"/>
              </a:rPr>
              <a:t>planetary transit technique</a:t>
            </a:r>
            <a:r>
              <a:rPr lang="en-US" altLang="en-US" sz="2800" dirty="0">
                <a:latin typeface="Techno" charset="0"/>
              </a:rPr>
              <a:t>?</a:t>
            </a:r>
            <a:endParaRPr lang="en-US" altLang="en-US" sz="2000" dirty="0" smtClean="0"/>
          </a:p>
        </p:txBody>
      </p:sp>
      <p:sp>
        <p:nvSpPr>
          <p:cNvPr id="80900" name="TextBox 1"/>
          <p:cNvSpPr txBox="1">
            <a:spLocks noChangeArrowheads="1"/>
          </p:cNvSpPr>
          <p:nvPr/>
        </p:nvSpPr>
        <p:spPr bwMode="auto">
          <a:xfrm>
            <a:off x="1280160" y="2474148"/>
            <a:ext cx="720466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dirty="0"/>
              <a:t>(A) Its radius</a:t>
            </a:r>
          </a:p>
          <a:p>
            <a:r>
              <a:rPr lang="en-US" altLang="en-US" sz="3200" dirty="0"/>
              <a:t>(B) Its mass</a:t>
            </a:r>
          </a:p>
          <a:p>
            <a:r>
              <a:rPr lang="en-US" altLang="en-US" sz="3200" dirty="0"/>
              <a:t>(C) Its orbital period</a:t>
            </a:r>
          </a:p>
          <a:p>
            <a:r>
              <a:rPr lang="en-US" altLang="en-US" sz="3200" dirty="0"/>
              <a:t>(D) Both its radius and its orbital period</a:t>
            </a:r>
          </a:p>
        </p:txBody>
      </p:sp>
    </p:spTree>
    <p:extLst>
      <p:ext uri="{BB962C8B-B14F-4D97-AF65-F5344CB8AC3E}">
        <p14:creationId xmlns:p14="http://schemas.microsoft.com/office/powerpoint/2010/main" val="2482660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ChangeArrowheads="1"/>
          </p:cNvSpPr>
          <p:nvPr/>
        </p:nvSpPr>
        <p:spPr bwMode="auto">
          <a:xfrm>
            <a:off x="1828801" y="1524000"/>
            <a:ext cx="8399463" cy="5029200"/>
          </a:xfrm>
          <a:prstGeom prst="rect">
            <a:avLst/>
          </a:prstGeom>
          <a:solidFill>
            <a:schemeClr val="bg1"/>
          </a:solidFill>
          <a:ln w="9525">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2947" name="Title 1"/>
          <p:cNvSpPr>
            <a:spLocks noGrp="1"/>
          </p:cNvSpPr>
          <p:nvPr>
            <p:ph type="title"/>
          </p:nvPr>
        </p:nvSpPr>
        <p:spPr>
          <a:xfrm>
            <a:off x="1828801" y="709749"/>
            <a:ext cx="8606246" cy="1143000"/>
          </a:xfrm>
        </p:spPr>
        <p:txBody>
          <a:bodyPr>
            <a:normAutofit/>
          </a:bodyPr>
          <a:lstStyle/>
          <a:p>
            <a:pPr eaLnBrk="1" hangingPunct="1"/>
            <a:r>
              <a:rPr lang="en-US" altLang="en-US" sz="3000" dirty="0"/>
              <a:t>A special geometry is needed for a </a:t>
            </a:r>
            <a:r>
              <a:rPr lang="en-US" altLang="en-US" sz="3000" dirty="0" smtClean="0"/>
              <a:t>transit </a:t>
            </a:r>
            <a:endParaRPr lang="en-US" altLang="en-US" sz="3000" dirty="0"/>
          </a:p>
        </p:txBody>
      </p:sp>
      <p:pic>
        <p:nvPicPr>
          <p:cNvPr id="82948" name="Content Placeholder 3" descr="exoplanet_orientations.png"/>
          <p:cNvPicPr>
            <a:picLocks noGrp="1" noChangeAspect="1"/>
          </p:cNvPicPr>
          <p:nvPr>
            <p:ph idx="1"/>
          </p:nvPr>
        </p:nvPicPr>
        <p:blipFill>
          <a:blip r:embed="rId3">
            <a:extLst>
              <a:ext uri="{28A0092B-C50C-407E-A947-70E740481C1C}">
                <a14:useLocalDpi xmlns:a14="http://schemas.microsoft.com/office/drawing/2010/main" val="0"/>
              </a:ext>
            </a:extLst>
          </a:blip>
          <a:srcRect t="-1015" b="1656"/>
          <a:stretch>
            <a:fillRect/>
          </a:stretch>
        </p:blipFill>
        <p:spPr>
          <a:xfrm>
            <a:off x="2705100" y="1524000"/>
            <a:ext cx="6781800" cy="4987925"/>
          </a:xfrm>
          <a:noFill/>
        </p:spPr>
      </p:pic>
    </p:spTree>
    <p:extLst>
      <p:ext uri="{BB962C8B-B14F-4D97-AF65-F5344CB8AC3E}">
        <p14:creationId xmlns:p14="http://schemas.microsoft.com/office/powerpoint/2010/main" val="2231216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579103" y="381000"/>
            <a:ext cx="494013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b="1" dirty="0"/>
              <a:t>MICROLENSING METHOD</a:t>
            </a:r>
          </a:p>
        </p:txBody>
      </p:sp>
      <p:sp>
        <p:nvSpPr>
          <p:cNvPr id="14339" name="Text Box 3"/>
          <p:cNvSpPr txBox="1">
            <a:spLocks noChangeArrowheads="1"/>
          </p:cNvSpPr>
          <p:nvPr/>
        </p:nvSpPr>
        <p:spPr bwMode="auto">
          <a:xfrm>
            <a:off x="2438401" y="914400"/>
            <a:ext cx="72571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(Quick Brightness Spikes Due to Gravitational Lensing of Background Stars)</a:t>
            </a:r>
          </a:p>
        </p:txBody>
      </p:sp>
      <p:pic>
        <p:nvPicPr>
          <p:cNvPr id="14340" name="Picture 4" descr="C:\WINDOWS\Profiles\cwc\My Documents\My Pictures\ExoPlanets2\lensing-schemati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1" y="1447801"/>
            <a:ext cx="5965825" cy="3736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4341" name="Picture 5" descr="C:\WINDOWS\Profiles\cwc\My Documents\My Pictures\ExoPlanets2\lensing-lightcurv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3124201"/>
            <a:ext cx="4137025" cy="34401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4346" name="Oval 10"/>
          <p:cNvSpPr>
            <a:spLocks noChangeArrowheads="1"/>
          </p:cNvSpPr>
          <p:nvPr/>
        </p:nvSpPr>
        <p:spPr bwMode="auto">
          <a:xfrm>
            <a:off x="9164638" y="2641600"/>
            <a:ext cx="76200" cy="762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7" name="Oval 11"/>
          <p:cNvSpPr>
            <a:spLocks noChangeArrowheads="1"/>
          </p:cNvSpPr>
          <p:nvPr/>
        </p:nvSpPr>
        <p:spPr bwMode="auto">
          <a:xfrm>
            <a:off x="7924800" y="2590800"/>
            <a:ext cx="76200" cy="762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8" name="Oval 12"/>
          <p:cNvSpPr>
            <a:spLocks noChangeArrowheads="1"/>
          </p:cNvSpPr>
          <p:nvPr/>
        </p:nvSpPr>
        <p:spPr bwMode="auto">
          <a:xfrm>
            <a:off x="7391400" y="2514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9" name="Oval 13"/>
          <p:cNvSpPr>
            <a:spLocks noChangeArrowheads="1"/>
          </p:cNvSpPr>
          <p:nvPr/>
        </p:nvSpPr>
        <p:spPr bwMode="auto">
          <a:xfrm>
            <a:off x="9296400" y="4495800"/>
            <a:ext cx="76200" cy="762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0" name="Oval 14"/>
          <p:cNvSpPr>
            <a:spLocks noChangeArrowheads="1"/>
          </p:cNvSpPr>
          <p:nvPr/>
        </p:nvSpPr>
        <p:spPr bwMode="auto">
          <a:xfrm>
            <a:off x="7543800" y="4419600"/>
            <a:ext cx="76200" cy="762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1" name="Oval 15"/>
          <p:cNvSpPr>
            <a:spLocks noChangeArrowheads="1"/>
          </p:cNvSpPr>
          <p:nvPr/>
        </p:nvSpPr>
        <p:spPr bwMode="auto">
          <a:xfrm>
            <a:off x="7086600" y="4572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2" name="Oval 16"/>
          <p:cNvSpPr>
            <a:spLocks noChangeArrowheads="1"/>
          </p:cNvSpPr>
          <p:nvPr/>
        </p:nvSpPr>
        <p:spPr bwMode="auto">
          <a:xfrm>
            <a:off x="3733800" y="2895600"/>
            <a:ext cx="609600" cy="1600200"/>
          </a:xfrm>
          <a:prstGeom prst="ellipse">
            <a:avLst/>
          </a:prstGeom>
          <a:noFill/>
          <a:ln w="254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8534974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p:cTn id="7" dur="500" fill="hold"/>
                                        <p:tgtEl>
                                          <p:spTgt spid="14341"/>
                                        </p:tgtEl>
                                        <p:attrNameLst>
                                          <p:attrName>ppt_w</p:attrName>
                                        </p:attrNameLst>
                                      </p:cBhvr>
                                      <p:tavLst>
                                        <p:tav tm="0">
                                          <p:val>
                                            <p:fltVal val="0"/>
                                          </p:val>
                                        </p:tav>
                                        <p:tav tm="100000">
                                          <p:val>
                                            <p:strVal val="#ppt_w"/>
                                          </p:val>
                                        </p:tav>
                                      </p:tavLst>
                                    </p:anim>
                                    <p:anim calcmode="lin" valueType="num">
                                      <p:cBhvr>
                                        <p:cTn id="8" dur="500" fill="hold"/>
                                        <p:tgtEl>
                                          <p:spTgt spid="14341"/>
                                        </p:tgtEl>
                                        <p:attrNameLst>
                                          <p:attrName>ppt_h</p:attrName>
                                        </p:attrNameLst>
                                      </p:cBhvr>
                                      <p:tavLst>
                                        <p:tav tm="0">
                                          <p:val>
                                            <p:fltVal val="0"/>
                                          </p:val>
                                        </p:tav>
                                        <p:tav tm="100000">
                                          <p:val>
                                            <p:strVal val="#ppt_h"/>
                                          </p:val>
                                        </p:tav>
                                      </p:tavLst>
                                    </p:anim>
                                    <p:anim calcmode="lin" valueType="num">
                                      <p:cBhvr>
                                        <p:cTn id="9" dur="500" fill="hold"/>
                                        <p:tgtEl>
                                          <p:spTgt spid="14341"/>
                                        </p:tgtEl>
                                        <p:attrNameLst>
                                          <p:attrName>ppt_x</p:attrName>
                                        </p:attrNameLst>
                                      </p:cBhvr>
                                      <p:tavLst>
                                        <p:tav tm="0">
                                          <p:val>
                                            <p:fltVal val="0.5"/>
                                          </p:val>
                                        </p:tav>
                                        <p:tav tm="100000">
                                          <p:val>
                                            <p:strVal val="#ppt_x"/>
                                          </p:val>
                                        </p:tav>
                                      </p:tavLst>
                                    </p:anim>
                                    <p:anim calcmode="lin" valueType="num">
                                      <p:cBhvr>
                                        <p:cTn id="10" dur="500" fill="hold"/>
                                        <p:tgtEl>
                                          <p:spTgt spid="14341"/>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16" fill="hold" nodeType="afterEffect">
                                  <p:stCondLst>
                                    <p:cond delay="0"/>
                                  </p:stCondLst>
                                  <p:childTnLst>
                                    <p:set>
                                      <p:cBhvr>
                                        <p:cTn id="13" dur="1" fill="hold">
                                          <p:stCondLst>
                                            <p:cond delay="0"/>
                                          </p:stCondLst>
                                        </p:cTn>
                                        <p:tgtEl>
                                          <p:spTgt spid="14352"/>
                                        </p:tgtEl>
                                        <p:attrNameLst>
                                          <p:attrName>style.visibility</p:attrName>
                                        </p:attrNameLst>
                                      </p:cBhvr>
                                      <p:to>
                                        <p:strVal val="visible"/>
                                      </p:to>
                                    </p:set>
                                    <p:anim calcmode="lin" valueType="num">
                                      <p:cBhvr>
                                        <p:cTn id="14" dur="500" fill="hold"/>
                                        <p:tgtEl>
                                          <p:spTgt spid="14352"/>
                                        </p:tgtEl>
                                        <p:attrNameLst>
                                          <p:attrName>ppt_w</p:attrName>
                                        </p:attrNameLst>
                                      </p:cBhvr>
                                      <p:tavLst>
                                        <p:tav tm="0">
                                          <p:val>
                                            <p:fltVal val="0"/>
                                          </p:val>
                                        </p:tav>
                                        <p:tav tm="100000">
                                          <p:val>
                                            <p:strVal val="#ppt_w"/>
                                          </p:val>
                                        </p:tav>
                                      </p:tavLst>
                                    </p:anim>
                                    <p:anim calcmode="lin" valueType="num">
                                      <p:cBhvr>
                                        <p:cTn id="15" dur="500" fill="hold"/>
                                        <p:tgtEl>
                                          <p:spTgt spid="143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lanet Detection through Microlen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1839" y="1735294"/>
            <a:ext cx="5114925" cy="48291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40972" y="257966"/>
            <a:ext cx="9222376" cy="1477328"/>
          </a:xfrm>
          <a:prstGeom prst="rect">
            <a:avLst/>
          </a:prstGeom>
        </p:spPr>
        <p:txBody>
          <a:bodyPr wrap="square">
            <a:spAutoFit/>
          </a:bodyPr>
          <a:lstStyle/>
          <a:p>
            <a:r>
              <a:rPr lang="en-US" b="1" cap="all">
                <a:solidFill>
                  <a:srgbClr val="1A1A1A"/>
                </a:solidFill>
                <a:latin typeface="proxima-nova"/>
              </a:rPr>
              <a:t>PLANET DETECTION THROUGH MICROLENSING</a:t>
            </a:r>
          </a:p>
          <a:p>
            <a:r>
              <a:rPr lang="en-US" dirty="0">
                <a:solidFill>
                  <a:srgbClr val="1A1A1A"/>
                </a:solidFill>
                <a:latin typeface="proxima-nova"/>
              </a:rPr>
              <a:t>The microlensing process in stages, from right to left. The lensing star (white) moves in front of the source star (yellow) magnifying its image and creating a microlensing event. In the fourth image from the right the planet adds its own microlensing effect, creating the two characteristic spikes in the light curve.</a:t>
            </a:r>
            <a:endParaRPr lang="en-US" dirty="0"/>
          </a:p>
        </p:txBody>
      </p:sp>
      <p:sp>
        <p:nvSpPr>
          <p:cNvPr id="3" name="Rectangle 2"/>
          <p:cNvSpPr/>
          <p:nvPr/>
        </p:nvSpPr>
        <p:spPr>
          <a:xfrm>
            <a:off x="4873169" y="6513953"/>
            <a:ext cx="825867" cy="369332"/>
          </a:xfrm>
          <a:prstGeom prst="rect">
            <a:avLst/>
          </a:prstGeom>
        </p:spPr>
        <p:txBody>
          <a:bodyPr wrap="none">
            <a:spAutoFit/>
          </a:bodyPr>
          <a:lstStyle/>
          <a:p>
            <a:r>
              <a:rPr lang="en-US" i="1" dirty="0">
                <a:solidFill>
                  <a:srgbClr val="A6A6A6"/>
                </a:solidFill>
                <a:latin typeface="proxima-nova"/>
              </a:rPr>
              <a:t>OGLE</a:t>
            </a:r>
            <a:endParaRPr lang="en-US" dirty="0"/>
          </a:p>
        </p:txBody>
      </p:sp>
    </p:spTree>
    <p:extLst>
      <p:ext uri="{BB962C8B-B14F-4D97-AF65-F5344CB8AC3E}">
        <p14:creationId xmlns:p14="http://schemas.microsoft.com/office/powerpoint/2010/main" val="1321017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4195936" y="381000"/>
            <a:ext cx="370011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b="1" dirty="0"/>
              <a:t>IMAGING METHOD</a:t>
            </a:r>
          </a:p>
        </p:txBody>
      </p:sp>
      <p:sp>
        <p:nvSpPr>
          <p:cNvPr id="39939" name="Text Box 3"/>
          <p:cNvSpPr txBox="1">
            <a:spLocks noChangeArrowheads="1"/>
          </p:cNvSpPr>
          <p:nvPr/>
        </p:nvSpPr>
        <p:spPr bwMode="auto">
          <a:xfrm>
            <a:off x="3886201" y="838200"/>
            <a:ext cx="43050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(Imaging of Reflected/Reprocessed Starlight)</a:t>
            </a:r>
          </a:p>
        </p:txBody>
      </p:sp>
      <p:pic>
        <p:nvPicPr>
          <p:cNvPr id="39945" name="Picture 9" descr="C:\WINDOWS\Profiles\cwc\My Documents\My Pictures\ExoPlanets2\solarsystem-sed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1" y="2514601"/>
            <a:ext cx="4506913" cy="3108325"/>
          </a:xfrm>
          <a:prstGeom prst="rect">
            <a:avLst/>
          </a:prstGeom>
          <a:noFill/>
          <a:extLst>
            <a:ext uri="{909E8E84-426E-40DD-AFC4-6F175D3DCCD1}">
              <a14:hiddenFill xmlns:a14="http://schemas.microsoft.com/office/drawing/2010/main">
                <a:solidFill>
                  <a:srgbClr val="FFFFFF"/>
                </a:solidFill>
              </a14:hiddenFill>
            </a:ext>
          </a:extLst>
        </p:spPr>
      </p:pic>
      <p:sp>
        <p:nvSpPr>
          <p:cNvPr id="39946" name="Rectangle 10"/>
          <p:cNvSpPr>
            <a:spLocks noChangeArrowheads="1"/>
          </p:cNvSpPr>
          <p:nvPr/>
        </p:nvSpPr>
        <p:spPr bwMode="auto">
          <a:xfrm>
            <a:off x="5181600" y="2514600"/>
            <a:ext cx="381000" cy="2514600"/>
          </a:xfrm>
          <a:prstGeom prst="rect">
            <a:avLst/>
          </a:prstGeom>
          <a:solidFill>
            <a:srgbClr val="00FF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7" name="Text Box 11"/>
          <p:cNvSpPr txBox="1">
            <a:spLocks noChangeArrowheads="1"/>
          </p:cNvSpPr>
          <p:nvPr/>
        </p:nvSpPr>
        <p:spPr bwMode="auto">
          <a:xfrm>
            <a:off x="2590800" y="1524000"/>
            <a:ext cx="35230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u="sng" dirty="0"/>
              <a:t>Optical</a:t>
            </a:r>
            <a:r>
              <a:rPr lang="en-US" altLang="en-US" dirty="0"/>
              <a:t>: star/planet = 1 billion = 10</a:t>
            </a:r>
            <a:r>
              <a:rPr lang="en-US" altLang="en-US" baseline="30000" dirty="0"/>
              <a:t>9</a:t>
            </a:r>
          </a:p>
        </p:txBody>
      </p:sp>
      <p:sp>
        <p:nvSpPr>
          <p:cNvPr id="39948" name="Line 12"/>
          <p:cNvSpPr>
            <a:spLocks noChangeShapeType="1"/>
          </p:cNvSpPr>
          <p:nvPr/>
        </p:nvSpPr>
        <p:spPr bwMode="auto">
          <a:xfrm>
            <a:off x="3124200" y="1905000"/>
            <a:ext cx="22098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9" name="Rectangle 13"/>
          <p:cNvSpPr>
            <a:spLocks noChangeArrowheads="1"/>
          </p:cNvSpPr>
          <p:nvPr/>
        </p:nvSpPr>
        <p:spPr bwMode="auto">
          <a:xfrm>
            <a:off x="6934200" y="2514600"/>
            <a:ext cx="1219200" cy="2514600"/>
          </a:xfrm>
          <a:prstGeom prst="rect">
            <a:avLst/>
          </a:prstGeom>
          <a:solidFill>
            <a:srgbClr val="FFCC99">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0" name="Text Box 14"/>
          <p:cNvSpPr txBox="1">
            <a:spLocks noChangeArrowheads="1"/>
          </p:cNvSpPr>
          <p:nvPr/>
        </p:nvSpPr>
        <p:spPr bwMode="auto">
          <a:xfrm>
            <a:off x="6629400" y="1524000"/>
            <a:ext cx="36354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u="sng" dirty="0"/>
              <a:t>Infrared</a:t>
            </a:r>
            <a:r>
              <a:rPr lang="en-US" altLang="en-US" dirty="0"/>
              <a:t>: star/planet = 1 million = 10</a:t>
            </a:r>
            <a:r>
              <a:rPr lang="en-US" altLang="en-US" baseline="30000" dirty="0"/>
              <a:t>6</a:t>
            </a:r>
          </a:p>
        </p:txBody>
      </p:sp>
      <p:sp>
        <p:nvSpPr>
          <p:cNvPr id="39951" name="Line 15"/>
          <p:cNvSpPr>
            <a:spLocks noChangeShapeType="1"/>
          </p:cNvSpPr>
          <p:nvPr/>
        </p:nvSpPr>
        <p:spPr bwMode="auto">
          <a:xfrm>
            <a:off x="7086600" y="1905000"/>
            <a:ext cx="4572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2" name="Text Box 16"/>
          <p:cNvSpPr txBox="1">
            <a:spLocks noChangeArrowheads="1"/>
          </p:cNvSpPr>
          <p:nvPr/>
        </p:nvSpPr>
        <p:spPr bwMode="auto">
          <a:xfrm>
            <a:off x="2286001" y="5791200"/>
            <a:ext cx="81238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We need to search in the infrared and we need some extra help!  Block out the star!</a:t>
            </a:r>
          </a:p>
        </p:txBody>
      </p:sp>
      <p:sp>
        <p:nvSpPr>
          <p:cNvPr id="39953" name="Rectangle 17"/>
          <p:cNvSpPr>
            <a:spLocks noChangeArrowheads="1"/>
          </p:cNvSpPr>
          <p:nvPr/>
        </p:nvSpPr>
        <p:spPr bwMode="auto">
          <a:xfrm>
            <a:off x="3886200" y="2971800"/>
            <a:ext cx="381000" cy="1600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0906751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WINDOWS\Profiles\cwc\My Documents\My Pictures\ExoPlanets\other-planets-ir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828800"/>
            <a:ext cx="6591300" cy="3238500"/>
          </a:xfrm>
          <a:prstGeom prst="rect">
            <a:avLst/>
          </a:prstGeom>
          <a:noFill/>
          <a:extLst>
            <a:ext uri="{909E8E84-426E-40DD-AFC4-6F175D3DCCD1}">
              <a14:hiddenFill xmlns:a14="http://schemas.microsoft.com/office/drawing/2010/main">
                <a:solidFill>
                  <a:srgbClr val="FFFFFF"/>
                </a:solidFill>
              </a14:hiddenFill>
            </a:ext>
          </a:extLst>
        </p:spPr>
      </p:pic>
      <p:sp>
        <p:nvSpPr>
          <p:cNvPr id="26627" name="Text Box 3"/>
          <p:cNvSpPr txBox="1">
            <a:spLocks noChangeArrowheads="1"/>
          </p:cNvSpPr>
          <p:nvPr/>
        </p:nvSpPr>
        <p:spPr bwMode="auto">
          <a:xfrm>
            <a:off x="4195936" y="381000"/>
            <a:ext cx="370011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b="1" dirty="0"/>
              <a:t>IMAGING METHOD</a:t>
            </a:r>
          </a:p>
        </p:txBody>
      </p:sp>
      <p:sp>
        <p:nvSpPr>
          <p:cNvPr id="26628" name="Text Box 4"/>
          <p:cNvSpPr txBox="1">
            <a:spLocks noChangeArrowheads="1"/>
          </p:cNvSpPr>
          <p:nvPr/>
        </p:nvSpPr>
        <p:spPr bwMode="auto">
          <a:xfrm>
            <a:off x="3886201" y="838200"/>
            <a:ext cx="43050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(Imaging of Reflected/Reprocessed Starlight)</a:t>
            </a:r>
          </a:p>
        </p:txBody>
      </p:sp>
    </p:spTree>
    <p:extLst>
      <p:ext uri="{BB962C8B-B14F-4D97-AF65-F5344CB8AC3E}">
        <p14:creationId xmlns:p14="http://schemas.microsoft.com/office/powerpoint/2010/main" val="24807769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4195936" y="381000"/>
            <a:ext cx="370011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b="1" dirty="0"/>
              <a:t>IMAGING METHOD</a:t>
            </a:r>
          </a:p>
        </p:txBody>
      </p:sp>
      <p:sp>
        <p:nvSpPr>
          <p:cNvPr id="44035" name="Text Box 3"/>
          <p:cNvSpPr txBox="1">
            <a:spLocks noChangeArrowheads="1"/>
          </p:cNvSpPr>
          <p:nvPr/>
        </p:nvSpPr>
        <p:spPr bwMode="auto">
          <a:xfrm>
            <a:off x="4038600" y="838201"/>
            <a:ext cx="418069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smtClean="0"/>
              <a:t>Interferometry </a:t>
            </a:r>
            <a:r>
              <a:rPr lang="en-US" altLang="en-US" dirty="0"/>
              <a:t>and Adaptive Optics (AO)</a:t>
            </a:r>
          </a:p>
          <a:p>
            <a:r>
              <a:rPr lang="en-US" altLang="en-US" dirty="0"/>
              <a:t>                nulling the star light</a:t>
            </a:r>
          </a:p>
        </p:txBody>
      </p:sp>
      <p:pic>
        <p:nvPicPr>
          <p:cNvPr id="44036" name="Picture 4" descr="C:\WINDOWS\Profiles\cwc\My Documents\My Pictures\MgII Work\LB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905001"/>
            <a:ext cx="6019800" cy="4170363"/>
          </a:xfrm>
          <a:prstGeom prst="rect">
            <a:avLst/>
          </a:prstGeom>
          <a:noFill/>
          <a:extLst>
            <a:ext uri="{909E8E84-426E-40DD-AFC4-6F175D3DCCD1}">
              <a14:hiddenFill xmlns:a14="http://schemas.microsoft.com/office/drawing/2010/main">
                <a:solidFill>
                  <a:srgbClr val="FFFFFF"/>
                </a:solidFill>
              </a14:hiddenFill>
            </a:ext>
          </a:extLst>
        </p:spPr>
      </p:pic>
      <p:pic>
        <p:nvPicPr>
          <p:cNvPr id="44038" name="Picture 6" descr="C:\WINDOWS\Profiles\cwc\My Documents\My Pictures\Astronomy\solar-coro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2286000" cy="1693863"/>
          </a:xfrm>
          <a:prstGeom prst="rect">
            <a:avLst/>
          </a:prstGeom>
          <a:noFill/>
          <a:extLst>
            <a:ext uri="{909E8E84-426E-40DD-AFC4-6F175D3DCCD1}">
              <a14:hiddenFill xmlns:a14="http://schemas.microsoft.com/office/drawing/2010/main">
                <a:solidFill>
                  <a:srgbClr val="FFFFFF"/>
                </a:solidFill>
              </a14:hiddenFill>
            </a:ext>
          </a:extLst>
        </p:spPr>
      </p:pic>
      <p:sp>
        <p:nvSpPr>
          <p:cNvPr id="44039" name="Text Box 7"/>
          <p:cNvSpPr txBox="1">
            <a:spLocks noChangeArrowheads="1"/>
          </p:cNvSpPr>
          <p:nvPr/>
        </p:nvSpPr>
        <p:spPr bwMode="auto">
          <a:xfrm>
            <a:off x="4191001" y="6248400"/>
            <a:ext cx="58787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FF00"/>
                </a:solidFill>
              </a:rPr>
              <a:t>Requires large telescopes and specialized instrumentations…</a:t>
            </a:r>
          </a:p>
        </p:txBody>
      </p:sp>
      <p:sp>
        <p:nvSpPr>
          <p:cNvPr id="44040" name="Text Box 8"/>
          <p:cNvSpPr txBox="1">
            <a:spLocks noChangeArrowheads="1"/>
          </p:cNvSpPr>
          <p:nvPr/>
        </p:nvSpPr>
        <p:spPr bwMode="auto">
          <a:xfrm>
            <a:off x="1676400" y="1752600"/>
            <a:ext cx="20574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i="1" dirty="0"/>
              <a:t>This old fashioned way of blocking out the star is called a coronagraph, which is being replaced by </a:t>
            </a:r>
            <a:r>
              <a:rPr lang="en-US" altLang="en-US" i="1" dirty="0" smtClean="0"/>
              <a:t>interferometry </a:t>
            </a:r>
            <a:r>
              <a:rPr lang="en-US" altLang="en-US" i="1" dirty="0"/>
              <a:t>….</a:t>
            </a:r>
          </a:p>
        </p:txBody>
      </p:sp>
    </p:spTree>
    <p:extLst>
      <p:ext uri="{BB962C8B-B14F-4D97-AF65-F5344CB8AC3E}">
        <p14:creationId xmlns:p14="http://schemas.microsoft.com/office/powerpoint/2010/main" val="2516675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4137" y="444137"/>
            <a:ext cx="11277601" cy="2369880"/>
          </a:xfrm>
          <a:prstGeom prst="rect">
            <a:avLst/>
          </a:prstGeom>
          <a:noFill/>
        </p:spPr>
        <p:txBody>
          <a:bodyPr wrap="square" rtlCol="0">
            <a:spAutoFit/>
          </a:bodyPr>
          <a:lstStyle/>
          <a:p>
            <a:r>
              <a:rPr lang="en-US" sz="2800" dirty="0" smtClean="0"/>
              <a:t>We all know that there are innumerable stars exist like our Sun.  So, planets </a:t>
            </a:r>
          </a:p>
          <a:p>
            <a:r>
              <a:rPr lang="en-US" sz="2800" dirty="0" smtClean="0"/>
              <a:t>Revolve around these stars in a manner similar to the way the seven planets </a:t>
            </a:r>
          </a:p>
          <a:p>
            <a:r>
              <a:rPr lang="en-US" sz="2800" dirty="0" smtClean="0"/>
              <a:t>Revolve around our Sun. </a:t>
            </a:r>
          </a:p>
          <a:p>
            <a:endParaRPr lang="en-US" sz="2800" dirty="0"/>
          </a:p>
          <a:p>
            <a:r>
              <a:rPr lang="en-US" sz="2800" dirty="0" smtClean="0"/>
              <a:t>These planets outside our solar system are known as </a:t>
            </a:r>
            <a:r>
              <a:rPr lang="en-US" sz="3600" dirty="0" smtClean="0">
                <a:solidFill>
                  <a:srgbClr val="FF0000"/>
                </a:solidFill>
              </a:rPr>
              <a:t>exoplanets.</a:t>
            </a:r>
            <a:endParaRPr lang="en-US" sz="2800" dirty="0">
              <a:solidFill>
                <a:srgbClr val="FF0000"/>
              </a:solidFill>
            </a:endParaRPr>
          </a:p>
        </p:txBody>
      </p:sp>
      <p:sp>
        <p:nvSpPr>
          <p:cNvPr id="7" name="Rectangle 6"/>
          <p:cNvSpPr/>
          <p:nvPr/>
        </p:nvSpPr>
        <p:spPr>
          <a:xfrm>
            <a:off x="1219201" y="3706725"/>
            <a:ext cx="10672353" cy="523220"/>
          </a:xfrm>
          <a:prstGeom prst="rect">
            <a:avLst/>
          </a:prstGeom>
        </p:spPr>
        <p:txBody>
          <a:bodyPr wrap="square">
            <a:spAutoFit/>
          </a:bodyPr>
          <a:lstStyle/>
          <a:p>
            <a:r>
              <a:rPr lang="en-US" sz="2800" dirty="0">
                <a:solidFill>
                  <a:srgbClr val="000000"/>
                </a:solidFill>
                <a:latin typeface="Arial" panose="020B0604020202020204" pitchFamily="34" charset="0"/>
              </a:rPr>
              <a:t>Several thousand known exoplanets have now been </a:t>
            </a:r>
            <a:r>
              <a:rPr lang="en-US" sz="2800" dirty="0" smtClean="0">
                <a:solidFill>
                  <a:srgbClr val="000000"/>
                </a:solidFill>
                <a:latin typeface="Arial" panose="020B0604020202020204" pitchFamily="34" charset="0"/>
              </a:rPr>
              <a:t>discovered.</a:t>
            </a:r>
            <a:r>
              <a:rPr lang="en-US" sz="2800" dirty="0">
                <a:solidFill>
                  <a:srgbClr val="000000"/>
                </a:solidFill>
                <a:latin typeface="Arial" panose="020B0604020202020204" pitchFamily="34" charset="0"/>
              </a:rPr>
              <a:t> </a:t>
            </a:r>
            <a:endParaRPr lang="en-US" sz="2800" dirty="0"/>
          </a:p>
        </p:txBody>
      </p:sp>
    </p:spTree>
    <p:extLst>
      <p:ext uri="{BB962C8B-B14F-4D97-AF65-F5344CB8AC3E}">
        <p14:creationId xmlns:p14="http://schemas.microsoft.com/office/powerpoint/2010/main" val="26571889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116563" y="152399"/>
            <a:ext cx="370011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b="1" dirty="0"/>
              <a:t>IMAGING METHOD</a:t>
            </a:r>
          </a:p>
        </p:txBody>
      </p:sp>
      <p:sp>
        <p:nvSpPr>
          <p:cNvPr id="13315" name="Text Box 3"/>
          <p:cNvSpPr txBox="1">
            <a:spLocks noChangeArrowheads="1"/>
          </p:cNvSpPr>
          <p:nvPr/>
        </p:nvSpPr>
        <p:spPr bwMode="auto">
          <a:xfrm>
            <a:off x="3989723" y="675619"/>
            <a:ext cx="26756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(taking it to the next </a:t>
            </a:r>
            <a:r>
              <a:rPr lang="en-US" altLang="en-US" dirty="0" smtClean="0"/>
              <a:t>level)</a:t>
            </a:r>
            <a:endParaRPr lang="en-US" altLang="en-US" dirty="0"/>
          </a:p>
        </p:txBody>
      </p:sp>
      <p:pic>
        <p:nvPicPr>
          <p:cNvPr id="13318" name="Picture 6" descr="C:\WINDOWS\Profiles\cwc\My Documents\My Pictures\ExoPlanets\planimag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199" y="2681289"/>
            <a:ext cx="6932023" cy="382587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C:\WINDOWS\Profiles\cwc\My Documents\My Pictures\ExoPlanets2\intfer-ExNP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07533"/>
            <a:ext cx="5327558" cy="3297080"/>
          </a:xfrm>
          <a:prstGeom prst="rect">
            <a:avLst/>
          </a:prstGeom>
          <a:noFill/>
          <a:extLst>
            <a:ext uri="{909E8E84-426E-40DD-AFC4-6F175D3DCCD1}">
              <a14:hiddenFill xmlns:a14="http://schemas.microsoft.com/office/drawing/2010/main">
                <a:solidFill>
                  <a:srgbClr val="FFFFFF"/>
                </a:solidFill>
              </a14:hiddenFill>
            </a:ext>
          </a:extLst>
        </p:spPr>
      </p:pic>
      <p:pic>
        <p:nvPicPr>
          <p:cNvPr id="13319" name="Picture 7" descr="C:\WINDOWS\Profiles\cwc\My Documents\My Pictures\Drake Eq\Fp\darwin_jul9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799" y="152399"/>
            <a:ext cx="1713411" cy="2400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7821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4195936" y="381000"/>
            <a:ext cx="370011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b="1" dirty="0"/>
              <a:t>IMAGING METHOD</a:t>
            </a:r>
          </a:p>
        </p:txBody>
      </p:sp>
      <p:sp>
        <p:nvSpPr>
          <p:cNvPr id="22531" name="Text Box 3"/>
          <p:cNvSpPr txBox="1">
            <a:spLocks noChangeArrowheads="1"/>
          </p:cNvSpPr>
          <p:nvPr/>
        </p:nvSpPr>
        <p:spPr bwMode="auto">
          <a:xfrm>
            <a:off x="4515464" y="936889"/>
            <a:ext cx="31229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smtClean="0"/>
              <a:t>(Venus</a:t>
            </a:r>
            <a:r>
              <a:rPr lang="en-US" altLang="en-US" dirty="0"/>
              <a:t>, Earth, Mars, and Jupiter)</a:t>
            </a:r>
          </a:p>
        </p:txBody>
      </p:sp>
      <p:pic>
        <p:nvPicPr>
          <p:cNvPr id="22532" name="Picture 4" descr="C:\WINDOWS\Profiles\cwc\My Documents\My Pictures\ExoPlanets2\intfer-imag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600201"/>
            <a:ext cx="3924300" cy="3781425"/>
          </a:xfrm>
          <a:prstGeom prst="rect">
            <a:avLst/>
          </a:prstGeom>
          <a:noFill/>
          <a:extLst>
            <a:ext uri="{909E8E84-426E-40DD-AFC4-6F175D3DCCD1}">
              <a14:hiddenFill xmlns:a14="http://schemas.microsoft.com/office/drawing/2010/main">
                <a:solidFill>
                  <a:srgbClr val="FFFFFF"/>
                </a:solidFill>
              </a14:hiddenFill>
            </a:ext>
          </a:extLst>
        </p:spPr>
      </p:pic>
      <p:sp>
        <p:nvSpPr>
          <p:cNvPr id="22533" name="Line 5"/>
          <p:cNvSpPr>
            <a:spLocks noChangeShapeType="1"/>
          </p:cNvSpPr>
          <p:nvPr/>
        </p:nvSpPr>
        <p:spPr bwMode="auto">
          <a:xfrm>
            <a:off x="6048375" y="1447800"/>
            <a:ext cx="0" cy="419100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4" name="Text Box 6"/>
          <p:cNvSpPr txBox="1">
            <a:spLocks noChangeArrowheads="1"/>
          </p:cNvSpPr>
          <p:nvPr/>
        </p:nvSpPr>
        <p:spPr bwMode="auto">
          <a:xfrm>
            <a:off x="6400801" y="3276600"/>
            <a:ext cx="72840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FF00"/>
                </a:solidFill>
              </a:rPr>
              <a:t>Venus</a:t>
            </a:r>
          </a:p>
        </p:txBody>
      </p:sp>
      <p:sp>
        <p:nvSpPr>
          <p:cNvPr id="22535" name="Text Box 7"/>
          <p:cNvSpPr txBox="1">
            <a:spLocks noChangeArrowheads="1"/>
          </p:cNvSpPr>
          <p:nvPr/>
        </p:nvSpPr>
        <p:spPr bwMode="auto">
          <a:xfrm>
            <a:off x="6934200" y="3733800"/>
            <a:ext cx="798808"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FF00"/>
                </a:solidFill>
              </a:rPr>
              <a:t>Jupiter</a:t>
            </a:r>
          </a:p>
        </p:txBody>
      </p:sp>
      <p:sp>
        <p:nvSpPr>
          <p:cNvPr id="22536" name="Text Box 8"/>
          <p:cNvSpPr txBox="1">
            <a:spLocks noChangeArrowheads="1"/>
          </p:cNvSpPr>
          <p:nvPr/>
        </p:nvSpPr>
        <p:spPr bwMode="auto">
          <a:xfrm>
            <a:off x="5181601" y="2667000"/>
            <a:ext cx="6862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FF00"/>
                </a:solidFill>
              </a:rPr>
              <a:t>Earth</a:t>
            </a:r>
          </a:p>
        </p:txBody>
      </p:sp>
      <p:sp>
        <p:nvSpPr>
          <p:cNvPr id="22537" name="Text Box 9"/>
          <p:cNvSpPr txBox="1">
            <a:spLocks noChangeArrowheads="1"/>
          </p:cNvSpPr>
          <p:nvPr/>
        </p:nvSpPr>
        <p:spPr bwMode="auto">
          <a:xfrm>
            <a:off x="5181600" y="4114800"/>
            <a:ext cx="6415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FF00"/>
                </a:solidFill>
              </a:rPr>
              <a:t>Mars</a:t>
            </a:r>
          </a:p>
        </p:txBody>
      </p:sp>
      <p:sp>
        <p:nvSpPr>
          <p:cNvPr id="22539" name="Text Box 11"/>
          <p:cNvSpPr txBox="1">
            <a:spLocks noChangeArrowheads="1"/>
          </p:cNvSpPr>
          <p:nvPr/>
        </p:nvSpPr>
        <p:spPr bwMode="auto">
          <a:xfrm>
            <a:off x="2249108" y="5468035"/>
            <a:ext cx="72374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t>Space based </a:t>
            </a:r>
            <a:r>
              <a:rPr lang="en-US" altLang="en-US" dirty="0" smtClean="0"/>
              <a:t>interferometry </a:t>
            </a:r>
            <a:r>
              <a:rPr lang="en-US" altLang="en-US" dirty="0"/>
              <a:t>can probe deeper… mostly because of the bigger collecting area of the telescope.</a:t>
            </a:r>
          </a:p>
        </p:txBody>
      </p:sp>
      <p:sp>
        <p:nvSpPr>
          <p:cNvPr id="22540" name="Text Box 12"/>
          <p:cNvSpPr txBox="1">
            <a:spLocks noChangeArrowheads="1"/>
          </p:cNvSpPr>
          <p:nvPr/>
        </p:nvSpPr>
        <p:spPr bwMode="auto">
          <a:xfrm>
            <a:off x="8077201" y="3505201"/>
            <a:ext cx="237807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i="1" dirty="0"/>
              <a:t>The images are reflected about the origin- artifact of </a:t>
            </a:r>
            <a:r>
              <a:rPr lang="en-US" altLang="en-US" i="1" dirty="0" smtClean="0"/>
              <a:t>interferometry </a:t>
            </a:r>
            <a:r>
              <a:rPr lang="en-US" altLang="en-US" i="1" dirty="0"/>
              <a:t>method</a:t>
            </a:r>
          </a:p>
        </p:txBody>
      </p:sp>
    </p:spTree>
    <p:extLst>
      <p:ext uri="{BB962C8B-B14F-4D97-AF65-F5344CB8AC3E}">
        <p14:creationId xmlns:p14="http://schemas.microsoft.com/office/powerpoint/2010/main" val="27213165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6" descr="The researchers used an automated software developed at Princeton University known as Vespa that allows scientists to efficiently determine if a Kepler signal is caused by a planet. Vespa computes the chances that a Kepler signal actually came from a certain type of planet. Automated software such as Vespa is necessary because of the sheer amount of Kepler data and the similarity that some planetary signals — especially those of larger planets — have to other objects such as stars that orbit each other. The graph above shows the type of planets newly verified by Vespa (orange) compared to the number of those planets previously confirmed (blue). Vespa more likely verified smaller planets because of their prevalence and unambiguous signal; signals thought to come from less common Jupiter-sized planets were more likely to actually emanate from stars. Illustration credit: NA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6201" cy="68450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4100" y="6475708"/>
            <a:ext cx="1540358" cy="369332"/>
          </a:xfrm>
          <a:prstGeom prst="rect">
            <a:avLst/>
          </a:prstGeom>
          <a:noFill/>
        </p:spPr>
        <p:txBody>
          <a:bodyPr wrap="none" rtlCol="0">
            <a:spAutoFit/>
          </a:bodyPr>
          <a:lstStyle/>
          <a:p>
            <a:r>
              <a:rPr lang="en-US" dirty="0" smtClean="0">
                <a:solidFill>
                  <a:schemeClr val="bg2"/>
                </a:solidFill>
              </a:rPr>
              <a:t>Credit : NASA</a:t>
            </a:r>
            <a:endParaRPr lang="en-US" dirty="0">
              <a:solidFill>
                <a:schemeClr val="bg2"/>
              </a:solidFill>
            </a:endParaRPr>
          </a:p>
        </p:txBody>
      </p:sp>
    </p:spTree>
    <p:extLst>
      <p:ext uri="{BB962C8B-B14F-4D97-AF65-F5344CB8AC3E}">
        <p14:creationId xmlns:p14="http://schemas.microsoft.com/office/powerpoint/2010/main" val="35394634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6237" y="250260"/>
            <a:ext cx="5366918" cy="923330"/>
          </a:xfrm>
          <a:prstGeom prst="rect">
            <a:avLst/>
          </a:prstGeom>
          <a:noFill/>
        </p:spPr>
        <p:txBody>
          <a:bodyPr wrap="non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In search for life</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TextBox 2"/>
          <p:cNvSpPr txBox="1"/>
          <p:nvPr/>
        </p:nvSpPr>
        <p:spPr>
          <a:xfrm>
            <a:off x="1946366" y="1619795"/>
            <a:ext cx="8875635" cy="3539430"/>
          </a:xfrm>
          <a:prstGeom prst="rect">
            <a:avLst/>
          </a:prstGeom>
          <a:noFill/>
        </p:spPr>
        <p:txBody>
          <a:bodyPr wrap="none" rtlCol="0">
            <a:spAutoFit/>
          </a:bodyPr>
          <a:lstStyle/>
          <a:p>
            <a:r>
              <a:rPr lang="en-US" sz="2000" dirty="0" smtClean="0"/>
              <a:t>Out of these exo-planets, some of them can be like earth and support life as well,</a:t>
            </a:r>
          </a:p>
          <a:p>
            <a:r>
              <a:rPr lang="en-US" sz="2000" dirty="0" smtClean="0"/>
              <a:t>If a planet comes under a zone where water can be found in liquid form, its called a </a:t>
            </a:r>
          </a:p>
          <a:p>
            <a:r>
              <a:rPr lang="en-US" sz="2000" dirty="0" smtClean="0"/>
              <a:t>Habitable or Goldilocks zone of that star.</a:t>
            </a:r>
          </a:p>
          <a:p>
            <a:endParaRPr lang="en-US" sz="2000" dirty="0"/>
          </a:p>
          <a:p>
            <a:r>
              <a:rPr lang="en-US" sz="2000" dirty="0" smtClean="0"/>
              <a:t>The size and composition of a planet also matters in order to sustain life.</a:t>
            </a:r>
          </a:p>
          <a:p>
            <a:endParaRPr lang="en-US" sz="2000" dirty="0"/>
          </a:p>
          <a:p>
            <a:r>
              <a:rPr lang="en-US" sz="2000" dirty="0" smtClean="0"/>
              <a:t>Some examples of earth-like planets/super earths found recently are:</a:t>
            </a:r>
          </a:p>
          <a:p>
            <a:endParaRPr lang="en-US" sz="2000" dirty="0"/>
          </a:p>
          <a:p>
            <a:r>
              <a:rPr lang="en-US" sz="2400" dirty="0" smtClean="0">
                <a:solidFill>
                  <a:srgbClr val="FF0000"/>
                </a:solidFill>
              </a:rPr>
              <a:t>Kepler-186f,   Kepler-62f,    Kepler-452b</a:t>
            </a:r>
          </a:p>
          <a:p>
            <a:endParaRPr lang="en-US" sz="2000" dirty="0"/>
          </a:p>
          <a:p>
            <a:r>
              <a:rPr lang="en-US" sz="2000" dirty="0" smtClean="0"/>
              <a:t>                   </a:t>
            </a:r>
          </a:p>
        </p:txBody>
      </p:sp>
    </p:spTree>
    <p:extLst>
      <p:ext uri="{BB962C8B-B14F-4D97-AF65-F5344CB8AC3E}">
        <p14:creationId xmlns:p14="http://schemas.microsoft.com/office/powerpoint/2010/main" val="10746798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9281671">
            <a:off x="2031742" y="2763876"/>
            <a:ext cx="7329636" cy="923330"/>
          </a:xfrm>
          <a:prstGeom prst="rect">
            <a:avLst/>
          </a:prstGeom>
          <a:noFill/>
        </p:spPr>
        <p:txBody>
          <a:bodyPr wrap="square" lIns="91440" tIns="45720" rIns="91440" bIns="45720">
            <a:spAutoFit/>
          </a:bodyPr>
          <a:lstStyle/>
          <a:p>
            <a:pPr algn="ctr"/>
            <a:r>
              <a:rPr lang="en-U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Thank You</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3773499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dirty="0" smtClean="0">
                <a:latin typeface="Techno" charset="0"/>
              </a:rPr>
              <a:t>How can we discover planets?</a:t>
            </a:r>
            <a:endParaRPr lang="en-US" altLang="en-US" dirty="0" smtClean="0"/>
          </a:p>
        </p:txBody>
      </p:sp>
      <p:sp>
        <p:nvSpPr>
          <p:cNvPr id="17411" name="Rectangle 3"/>
          <p:cNvSpPr>
            <a:spLocks noChangeArrowheads="1"/>
          </p:cNvSpPr>
          <p:nvPr/>
        </p:nvSpPr>
        <p:spPr bwMode="auto">
          <a:xfrm>
            <a:off x="2125663" y="14462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412" name="Rectangle 4"/>
          <p:cNvSpPr>
            <a:spLocks noChangeArrowheads="1"/>
          </p:cNvSpPr>
          <p:nvPr/>
        </p:nvSpPr>
        <p:spPr bwMode="auto">
          <a:xfrm>
            <a:off x="2366963" y="16383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413" name="Rectangle 5"/>
          <p:cNvSpPr>
            <a:spLocks noChangeArrowheads="1"/>
          </p:cNvSpPr>
          <p:nvPr/>
        </p:nvSpPr>
        <p:spPr bwMode="auto">
          <a:xfrm>
            <a:off x="1104989" y="2230120"/>
            <a:ext cx="1039032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Times" panose="02020603050405020304" pitchFamily="18" charset="0"/>
              <a:buAutoNum type="arabicPeriod"/>
            </a:pPr>
            <a:r>
              <a:rPr lang="en-US" altLang="en-US" dirty="0"/>
              <a:t>Try to image them</a:t>
            </a:r>
          </a:p>
          <a:p>
            <a:pPr>
              <a:buFont typeface="Times" panose="02020603050405020304" pitchFamily="18" charset="0"/>
              <a:buNone/>
            </a:pPr>
            <a:endParaRPr lang="en-US" altLang="en-US" dirty="0"/>
          </a:p>
          <a:p>
            <a:r>
              <a:rPr lang="en-US" altLang="en-US" dirty="0"/>
              <a:t>2. Observe the motion of the </a:t>
            </a:r>
            <a:r>
              <a:rPr lang="en-US" altLang="en-US" i="1" dirty="0"/>
              <a:t>star</a:t>
            </a:r>
            <a:r>
              <a:rPr lang="en-US" altLang="en-US" dirty="0"/>
              <a:t> as it gets pulled by the</a:t>
            </a:r>
          </a:p>
          <a:p>
            <a:r>
              <a:rPr lang="en-US" altLang="en-US" dirty="0"/>
              <a:t>planet</a:t>
            </a:r>
          </a:p>
          <a:p>
            <a:endParaRPr lang="en-US" altLang="en-US" dirty="0"/>
          </a:p>
          <a:p>
            <a:r>
              <a:rPr lang="en-US" altLang="en-US" dirty="0"/>
              <a:t>3. Look at stars and wait for planets to go in front of them,</a:t>
            </a:r>
          </a:p>
          <a:p>
            <a:r>
              <a:rPr lang="en-US" altLang="en-US" dirty="0"/>
              <a:t>making the stars temporarily dimmer</a:t>
            </a:r>
          </a:p>
          <a:p>
            <a:endParaRPr lang="en-US" altLang="en-US" dirty="0"/>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1749568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in finding the Exoplanets</a:t>
            </a:r>
            <a:endParaRPr lang="en-US" dirty="0"/>
          </a:p>
        </p:txBody>
      </p:sp>
      <p:sp>
        <p:nvSpPr>
          <p:cNvPr id="4" name="TextBox 3"/>
          <p:cNvSpPr txBox="1"/>
          <p:nvPr/>
        </p:nvSpPr>
        <p:spPr>
          <a:xfrm>
            <a:off x="287382" y="2041078"/>
            <a:ext cx="10340138" cy="1938992"/>
          </a:xfrm>
          <a:prstGeom prst="rect">
            <a:avLst/>
          </a:prstGeom>
          <a:noFill/>
        </p:spPr>
        <p:txBody>
          <a:bodyPr wrap="none" rtlCol="0">
            <a:spAutoFit/>
          </a:bodyPr>
          <a:lstStyle/>
          <a:p>
            <a:r>
              <a:rPr lang="en-US" sz="2400" dirty="0" smtClean="0"/>
              <a:t>1.Planets reflect very small amount of light as compared to its corresponding star.</a:t>
            </a:r>
          </a:p>
          <a:p>
            <a:r>
              <a:rPr lang="en-US" sz="2400" dirty="0" smtClean="0"/>
              <a:t> </a:t>
            </a:r>
          </a:p>
          <a:p>
            <a:r>
              <a:rPr lang="en-US" sz="2400" dirty="0" smtClean="0"/>
              <a:t>2.Its very small size as compared to the star.</a:t>
            </a:r>
          </a:p>
          <a:p>
            <a:endParaRPr lang="en-US" sz="2400" dirty="0"/>
          </a:p>
          <a:p>
            <a:r>
              <a:rPr lang="en-US" sz="2400" dirty="0" smtClean="0"/>
              <a:t>3. Star’s glare.(almost dims out planet’s light)</a:t>
            </a:r>
            <a:endParaRPr lang="en-US" sz="2400" dirty="0"/>
          </a:p>
        </p:txBody>
      </p:sp>
      <p:pic>
        <p:nvPicPr>
          <p:cNvPr id="3074" name="Picture 2" descr="Image result for problems in exoplanet detec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60725" y="2666958"/>
            <a:ext cx="5252447" cy="26262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738949" y="5403589"/>
            <a:ext cx="6096000" cy="307777"/>
          </a:xfrm>
          <a:prstGeom prst="rect">
            <a:avLst/>
          </a:prstGeom>
        </p:spPr>
        <p:txBody>
          <a:bodyPr>
            <a:spAutoFit/>
          </a:bodyPr>
          <a:lstStyle/>
          <a:p>
            <a:r>
              <a:rPr lang="en-US" sz="1400" dirty="0">
                <a:solidFill>
                  <a:srgbClr val="FF0000"/>
                </a:solidFill>
                <a:latin typeface="Arial" panose="020B0604020202020204" pitchFamily="34" charset="0"/>
              </a:rPr>
              <a:t>51 Pegasi b was the first confirmed exoplanet (Credit: Nasa/JPL-Caltech)</a:t>
            </a:r>
            <a:endParaRPr lang="en-US" sz="1400" dirty="0">
              <a:solidFill>
                <a:srgbClr val="FF0000"/>
              </a:solidFill>
            </a:endParaRPr>
          </a:p>
        </p:txBody>
      </p:sp>
      <p:sp>
        <p:nvSpPr>
          <p:cNvPr id="6" name="TextBox 5"/>
          <p:cNvSpPr txBox="1"/>
          <p:nvPr/>
        </p:nvSpPr>
        <p:spPr>
          <a:xfrm>
            <a:off x="6600456" y="5722623"/>
            <a:ext cx="4027064" cy="923330"/>
          </a:xfrm>
          <a:prstGeom prst="rect">
            <a:avLst/>
          </a:prstGeom>
          <a:noFill/>
        </p:spPr>
        <p:txBody>
          <a:bodyPr wrap="none" rtlCol="0">
            <a:spAutoFit/>
          </a:bodyPr>
          <a:lstStyle/>
          <a:p>
            <a:r>
              <a:rPr lang="en-US" b="1" dirty="0">
                <a:solidFill>
                  <a:srgbClr val="0B0080"/>
                </a:solidFill>
                <a:hlinkClick r:id="rId3" tooltip="Orbital period"/>
              </a:rPr>
              <a:t>Orbital </a:t>
            </a:r>
            <a:r>
              <a:rPr lang="en-US" b="1" dirty="0" smtClean="0">
                <a:solidFill>
                  <a:srgbClr val="0B0080"/>
                </a:solidFill>
                <a:hlinkClick r:id="rId3" tooltip="Orbital period"/>
              </a:rPr>
              <a:t>period</a:t>
            </a:r>
            <a:r>
              <a:rPr lang="en-US" b="1" dirty="0" smtClean="0">
                <a:solidFill>
                  <a:srgbClr val="0B0080"/>
                </a:solidFill>
              </a:rPr>
              <a:t>=</a:t>
            </a:r>
            <a:r>
              <a:rPr lang="en-US" dirty="0"/>
              <a:t>4.230785 ± 0.000036 </a:t>
            </a:r>
            <a:r>
              <a:rPr lang="en-US" dirty="0">
                <a:solidFill>
                  <a:srgbClr val="0B0080"/>
                </a:solidFill>
                <a:hlinkClick r:id="rId4" tooltip="Day"/>
              </a:rPr>
              <a:t>d</a:t>
            </a:r>
            <a:endParaRPr lang="en-US" dirty="0"/>
          </a:p>
          <a:p>
            <a:endParaRPr lang="en-US" dirty="0"/>
          </a:p>
          <a:p>
            <a:endParaRPr lang="en-US" dirty="0"/>
          </a:p>
        </p:txBody>
      </p:sp>
    </p:spTree>
    <p:extLst>
      <p:ext uri="{BB962C8B-B14F-4D97-AF65-F5344CB8AC3E}">
        <p14:creationId xmlns:p14="http://schemas.microsoft.com/office/powerpoint/2010/main" val="715324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2982687" y="500645"/>
            <a:ext cx="53424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t>METHODS AND PRINCIPLES</a:t>
            </a:r>
          </a:p>
        </p:txBody>
      </p:sp>
      <p:sp>
        <p:nvSpPr>
          <p:cNvPr id="2052" name="Text Box 4"/>
          <p:cNvSpPr txBox="1">
            <a:spLocks noChangeArrowheads="1"/>
          </p:cNvSpPr>
          <p:nvPr/>
        </p:nvSpPr>
        <p:spPr bwMode="auto">
          <a:xfrm>
            <a:off x="687977" y="1598345"/>
            <a:ext cx="2541588"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buFontTx/>
              <a:buAutoNum type="arabicParenR"/>
            </a:pPr>
            <a:r>
              <a:rPr lang="en-US" altLang="en-US" sz="2000" dirty="0">
                <a:latin typeface="Arial Narrow" panose="020B0606020202030204" pitchFamily="34" charset="0"/>
              </a:rPr>
              <a:t>RADIAL VELOCITY </a:t>
            </a:r>
          </a:p>
          <a:p>
            <a:pPr>
              <a:buFontTx/>
              <a:buAutoNum type="arabicParenR"/>
            </a:pPr>
            <a:endParaRPr lang="en-US" altLang="en-US" sz="2000" dirty="0">
              <a:latin typeface="Arial Narrow" panose="020B0606020202030204" pitchFamily="34" charset="0"/>
            </a:endParaRPr>
          </a:p>
          <a:p>
            <a:pPr>
              <a:buFontTx/>
              <a:buAutoNum type="arabicParenR"/>
            </a:pPr>
            <a:endParaRPr lang="en-US" altLang="en-US" sz="2000" dirty="0">
              <a:latin typeface="Arial Narrow" panose="020B0606020202030204" pitchFamily="34" charset="0"/>
            </a:endParaRPr>
          </a:p>
          <a:p>
            <a:pPr>
              <a:buFontTx/>
              <a:buAutoNum type="arabicParenR"/>
            </a:pPr>
            <a:r>
              <a:rPr lang="en-US" altLang="en-US" sz="2000" dirty="0">
                <a:latin typeface="Arial Narrow" panose="020B0606020202030204" pitchFamily="34" charset="0"/>
              </a:rPr>
              <a:t>ASTROMETRY </a:t>
            </a:r>
          </a:p>
          <a:p>
            <a:pPr>
              <a:buFontTx/>
              <a:buAutoNum type="arabicParenR"/>
            </a:pPr>
            <a:endParaRPr lang="en-US" altLang="en-US" sz="2000" dirty="0">
              <a:latin typeface="Arial Narrow" panose="020B0606020202030204" pitchFamily="34" charset="0"/>
            </a:endParaRPr>
          </a:p>
          <a:p>
            <a:pPr>
              <a:buFontTx/>
              <a:buAutoNum type="arabicParenR"/>
            </a:pPr>
            <a:endParaRPr lang="en-US" altLang="en-US" sz="2000" dirty="0">
              <a:latin typeface="Arial Narrow" panose="020B0606020202030204" pitchFamily="34" charset="0"/>
            </a:endParaRPr>
          </a:p>
          <a:p>
            <a:pPr>
              <a:buFontTx/>
              <a:buAutoNum type="arabicParenR"/>
            </a:pPr>
            <a:r>
              <a:rPr lang="en-US" altLang="en-US" sz="2000" dirty="0">
                <a:latin typeface="Arial Narrow" panose="020B0606020202030204" pitchFamily="34" charset="0"/>
              </a:rPr>
              <a:t>TRANSIT</a:t>
            </a:r>
          </a:p>
          <a:p>
            <a:pPr>
              <a:buFontTx/>
              <a:buAutoNum type="arabicParenR"/>
            </a:pPr>
            <a:endParaRPr lang="en-US" altLang="en-US" sz="2000" dirty="0">
              <a:latin typeface="Arial Narrow" panose="020B0606020202030204" pitchFamily="34" charset="0"/>
            </a:endParaRPr>
          </a:p>
          <a:p>
            <a:pPr>
              <a:buFontTx/>
              <a:buAutoNum type="arabicParenR"/>
            </a:pPr>
            <a:endParaRPr lang="en-US" altLang="en-US" sz="2000" dirty="0">
              <a:latin typeface="Arial Narrow" panose="020B0606020202030204" pitchFamily="34" charset="0"/>
            </a:endParaRPr>
          </a:p>
          <a:p>
            <a:pPr>
              <a:buFontTx/>
              <a:buAutoNum type="arabicParenR"/>
            </a:pPr>
            <a:r>
              <a:rPr lang="en-US" altLang="en-US" sz="2000" dirty="0">
                <a:latin typeface="Arial Narrow" panose="020B0606020202030204" pitchFamily="34" charset="0"/>
              </a:rPr>
              <a:t>MICROLENSING</a:t>
            </a:r>
          </a:p>
          <a:p>
            <a:pPr>
              <a:buFontTx/>
              <a:buAutoNum type="arabicParenR"/>
            </a:pPr>
            <a:endParaRPr lang="en-US" altLang="en-US" sz="2000" dirty="0">
              <a:latin typeface="Arial Narrow" panose="020B0606020202030204" pitchFamily="34" charset="0"/>
            </a:endParaRPr>
          </a:p>
          <a:p>
            <a:pPr>
              <a:buFontTx/>
              <a:buAutoNum type="arabicParenR"/>
            </a:pPr>
            <a:endParaRPr lang="en-US" altLang="en-US" sz="2000" dirty="0">
              <a:latin typeface="Arial Narrow" panose="020B0606020202030204" pitchFamily="34" charset="0"/>
            </a:endParaRPr>
          </a:p>
          <a:p>
            <a:pPr>
              <a:buFontTx/>
              <a:buAutoNum type="arabicParenR"/>
            </a:pPr>
            <a:endParaRPr lang="en-US" altLang="en-US" sz="2000" dirty="0">
              <a:latin typeface="Arial Narrow" panose="020B0606020202030204" pitchFamily="34" charset="0"/>
            </a:endParaRPr>
          </a:p>
          <a:p>
            <a:pPr>
              <a:buFontTx/>
              <a:buAutoNum type="arabicParenR"/>
            </a:pPr>
            <a:r>
              <a:rPr lang="en-US" altLang="en-US" sz="2000" dirty="0">
                <a:latin typeface="Arial Narrow" panose="020B0606020202030204" pitchFamily="34" charset="0"/>
              </a:rPr>
              <a:t>IMAGING</a:t>
            </a:r>
          </a:p>
        </p:txBody>
      </p:sp>
      <p:sp>
        <p:nvSpPr>
          <p:cNvPr id="2054" name="Line 6"/>
          <p:cNvSpPr>
            <a:spLocks noChangeShapeType="1"/>
          </p:cNvSpPr>
          <p:nvPr/>
        </p:nvSpPr>
        <p:spPr bwMode="auto">
          <a:xfrm>
            <a:off x="2362200" y="1524000"/>
            <a:ext cx="74676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5" name="Line 7"/>
          <p:cNvSpPr>
            <a:spLocks noChangeShapeType="1"/>
          </p:cNvSpPr>
          <p:nvPr/>
        </p:nvSpPr>
        <p:spPr bwMode="auto">
          <a:xfrm>
            <a:off x="2362200" y="4267200"/>
            <a:ext cx="74676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6" name="Line 8"/>
          <p:cNvSpPr>
            <a:spLocks noChangeShapeType="1"/>
          </p:cNvSpPr>
          <p:nvPr/>
        </p:nvSpPr>
        <p:spPr bwMode="auto">
          <a:xfrm>
            <a:off x="2438400" y="5410200"/>
            <a:ext cx="74676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7" name="Line 9"/>
          <p:cNvSpPr>
            <a:spLocks noChangeShapeType="1"/>
          </p:cNvSpPr>
          <p:nvPr/>
        </p:nvSpPr>
        <p:spPr bwMode="auto">
          <a:xfrm>
            <a:off x="2438400" y="6324600"/>
            <a:ext cx="74676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 name="Line 10"/>
          <p:cNvSpPr>
            <a:spLocks noChangeShapeType="1"/>
          </p:cNvSpPr>
          <p:nvPr/>
        </p:nvSpPr>
        <p:spPr bwMode="auto">
          <a:xfrm>
            <a:off x="2362200" y="3352800"/>
            <a:ext cx="74676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9" name="Text Box 11"/>
          <p:cNvSpPr txBox="1">
            <a:spLocks noChangeArrowheads="1"/>
          </p:cNvSpPr>
          <p:nvPr/>
        </p:nvSpPr>
        <p:spPr bwMode="auto">
          <a:xfrm>
            <a:off x="3409405" y="1438127"/>
            <a:ext cx="4876800"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t>Gravitational Tug of War causes star to “wobble” </a:t>
            </a:r>
          </a:p>
          <a:p>
            <a:endParaRPr lang="en-US" altLang="en-US" sz="800" dirty="0"/>
          </a:p>
          <a:p>
            <a:r>
              <a:rPr lang="en-US" altLang="en-US" u="sng" dirty="0"/>
              <a:t>Radial Velocity</a:t>
            </a:r>
            <a:r>
              <a:rPr lang="en-US" altLang="en-US" dirty="0"/>
              <a:t>: Motion toward and away detected by Doppler shifts in </a:t>
            </a:r>
            <a:r>
              <a:rPr lang="en-US" altLang="en-US" b="1" dirty="0"/>
              <a:t>stellar spectra</a:t>
            </a:r>
          </a:p>
          <a:p>
            <a:endParaRPr lang="en-US" altLang="en-US" sz="800" dirty="0"/>
          </a:p>
          <a:p>
            <a:r>
              <a:rPr lang="en-US" altLang="en-US" u="sng" dirty="0"/>
              <a:t>Astrometry</a:t>
            </a:r>
            <a:r>
              <a:rPr lang="en-US" altLang="en-US" dirty="0"/>
              <a:t>: Motion Side to Side (in plane of sky) detected in </a:t>
            </a:r>
            <a:r>
              <a:rPr lang="en-US" altLang="en-US" b="1" dirty="0"/>
              <a:t>images of stars</a:t>
            </a:r>
            <a:r>
              <a:rPr lang="en-US" altLang="en-US" dirty="0"/>
              <a:t> compared to background </a:t>
            </a:r>
          </a:p>
        </p:txBody>
      </p:sp>
      <p:sp>
        <p:nvSpPr>
          <p:cNvPr id="2060" name="Text Box 12"/>
          <p:cNvSpPr txBox="1">
            <a:spLocks noChangeArrowheads="1"/>
          </p:cNvSpPr>
          <p:nvPr/>
        </p:nvSpPr>
        <p:spPr bwMode="auto">
          <a:xfrm>
            <a:off x="2943498" y="3297249"/>
            <a:ext cx="510540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t>Eclipses by planets dim the star’s light (very slightly)</a:t>
            </a:r>
          </a:p>
          <a:p>
            <a:endParaRPr lang="en-US" altLang="en-US" sz="800" dirty="0"/>
          </a:p>
          <a:p>
            <a:r>
              <a:rPr lang="en-US" altLang="en-US" dirty="0"/>
              <a:t>Detected by temporary brightness decrease in </a:t>
            </a:r>
            <a:r>
              <a:rPr lang="en-US" altLang="en-US" b="1" dirty="0"/>
              <a:t>light curve</a:t>
            </a:r>
            <a:r>
              <a:rPr lang="en-US" altLang="en-US" dirty="0"/>
              <a:t> </a:t>
            </a:r>
          </a:p>
        </p:txBody>
      </p:sp>
      <p:sp>
        <p:nvSpPr>
          <p:cNvPr id="2061" name="Text Box 13"/>
          <p:cNvSpPr txBox="1">
            <a:spLocks noChangeArrowheads="1"/>
          </p:cNvSpPr>
          <p:nvPr/>
        </p:nvSpPr>
        <p:spPr bwMode="auto">
          <a:xfrm>
            <a:off x="3405051" y="4215225"/>
            <a:ext cx="48768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t>Stars sometimes gravitationally lens background stars and the planet can contribute (very slightly)</a:t>
            </a:r>
          </a:p>
          <a:p>
            <a:endParaRPr lang="en-US" altLang="en-US" sz="800" dirty="0"/>
          </a:p>
          <a:p>
            <a:r>
              <a:rPr lang="en-US" altLang="en-US" dirty="0"/>
              <a:t>Detection of planet  is small blip in lens</a:t>
            </a:r>
            <a:r>
              <a:rPr lang="en-US" altLang="en-US" b="1" dirty="0"/>
              <a:t> light curve</a:t>
            </a:r>
          </a:p>
        </p:txBody>
      </p:sp>
      <p:sp>
        <p:nvSpPr>
          <p:cNvPr id="2062" name="Text Box 14"/>
          <p:cNvSpPr txBox="1">
            <a:spLocks noChangeArrowheads="1"/>
          </p:cNvSpPr>
          <p:nvPr/>
        </p:nvSpPr>
        <p:spPr bwMode="auto">
          <a:xfrm>
            <a:off x="2943498" y="5432549"/>
            <a:ext cx="4876800"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t>Planets reflect the starlight and this can be imaged</a:t>
            </a:r>
          </a:p>
          <a:p>
            <a:endParaRPr lang="en-US" altLang="en-US" sz="800" dirty="0"/>
          </a:p>
          <a:p>
            <a:r>
              <a:rPr lang="en-US" altLang="en-US" dirty="0"/>
              <a:t>Very Difficult: Requires </a:t>
            </a:r>
            <a:r>
              <a:rPr lang="en-US" altLang="en-US" b="1" dirty="0"/>
              <a:t>nulling</a:t>
            </a:r>
            <a:r>
              <a:rPr lang="en-US" altLang="en-US" dirty="0"/>
              <a:t> the star- two ways</a:t>
            </a:r>
          </a:p>
        </p:txBody>
      </p:sp>
    </p:spTree>
    <p:extLst>
      <p:ext uri="{BB962C8B-B14F-4D97-AF65-F5344CB8AC3E}">
        <p14:creationId xmlns:p14="http://schemas.microsoft.com/office/powerpoint/2010/main" val="1504288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p:cTn id="7" dur="500" fill="hold"/>
                                        <p:tgtEl>
                                          <p:spTgt spid="2054"/>
                                        </p:tgtEl>
                                        <p:attrNameLst>
                                          <p:attrName>ppt_x</p:attrName>
                                        </p:attrNameLst>
                                      </p:cBhvr>
                                      <p:tavLst>
                                        <p:tav tm="0">
                                          <p:val>
                                            <p:strVal val="#ppt_x-#ppt_w/2"/>
                                          </p:val>
                                        </p:tav>
                                        <p:tav tm="100000">
                                          <p:val>
                                            <p:strVal val="#ppt_x"/>
                                          </p:val>
                                        </p:tav>
                                      </p:tavLst>
                                    </p:anim>
                                    <p:anim calcmode="lin" valueType="num">
                                      <p:cBhvr>
                                        <p:cTn id="8" dur="500" fill="hold"/>
                                        <p:tgtEl>
                                          <p:spTgt spid="2054"/>
                                        </p:tgtEl>
                                        <p:attrNameLst>
                                          <p:attrName>ppt_y</p:attrName>
                                        </p:attrNameLst>
                                      </p:cBhvr>
                                      <p:tavLst>
                                        <p:tav tm="0">
                                          <p:val>
                                            <p:strVal val="#ppt_y"/>
                                          </p:val>
                                        </p:tav>
                                        <p:tav tm="100000">
                                          <p:val>
                                            <p:strVal val="#ppt_y"/>
                                          </p:val>
                                        </p:tav>
                                      </p:tavLst>
                                    </p:anim>
                                    <p:anim calcmode="lin" valueType="num">
                                      <p:cBhvr>
                                        <p:cTn id="9" dur="500" fill="hold"/>
                                        <p:tgtEl>
                                          <p:spTgt spid="2054"/>
                                        </p:tgtEl>
                                        <p:attrNameLst>
                                          <p:attrName>ppt_w</p:attrName>
                                        </p:attrNameLst>
                                      </p:cBhvr>
                                      <p:tavLst>
                                        <p:tav tm="0">
                                          <p:val>
                                            <p:fltVal val="0"/>
                                          </p:val>
                                        </p:tav>
                                        <p:tav tm="100000">
                                          <p:val>
                                            <p:strVal val="#ppt_w"/>
                                          </p:val>
                                        </p:tav>
                                      </p:tavLst>
                                    </p:anim>
                                    <p:anim calcmode="lin" valueType="num">
                                      <p:cBhvr>
                                        <p:cTn id="10" dur="500" fill="hold"/>
                                        <p:tgtEl>
                                          <p:spTgt spid="2054"/>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17" presetClass="entr" presetSubtype="8" fill="hold" nodeType="afterEffect">
                                  <p:stCondLst>
                                    <p:cond delay="0"/>
                                  </p:stCondLst>
                                  <p:childTnLst>
                                    <p:set>
                                      <p:cBhvr>
                                        <p:cTn id="13" dur="1" fill="hold">
                                          <p:stCondLst>
                                            <p:cond delay="0"/>
                                          </p:stCondLst>
                                        </p:cTn>
                                        <p:tgtEl>
                                          <p:spTgt spid="2058"/>
                                        </p:tgtEl>
                                        <p:attrNameLst>
                                          <p:attrName>style.visibility</p:attrName>
                                        </p:attrNameLst>
                                      </p:cBhvr>
                                      <p:to>
                                        <p:strVal val="visible"/>
                                      </p:to>
                                    </p:set>
                                    <p:anim calcmode="lin" valueType="num">
                                      <p:cBhvr>
                                        <p:cTn id="14" dur="500" fill="hold"/>
                                        <p:tgtEl>
                                          <p:spTgt spid="2058"/>
                                        </p:tgtEl>
                                        <p:attrNameLst>
                                          <p:attrName>ppt_x</p:attrName>
                                        </p:attrNameLst>
                                      </p:cBhvr>
                                      <p:tavLst>
                                        <p:tav tm="0">
                                          <p:val>
                                            <p:strVal val="#ppt_x-#ppt_w/2"/>
                                          </p:val>
                                        </p:tav>
                                        <p:tav tm="100000">
                                          <p:val>
                                            <p:strVal val="#ppt_x"/>
                                          </p:val>
                                        </p:tav>
                                      </p:tavLst>
                                    </p:anim>
                                    <p:anim calcmode="lin" valueType="num">
                                      <p:cBhvr>
                                        <p:cTn id="15" dur="500" fill="hold"/>
                                        <p:tgtEl>
                                          <p:spTgt spid="2058"/>
                                        </p:tgtEl>
                                        <p:attrNameLst>
                                          <p:attrName>ppt_y</p:attrName>
                                        </p:attrNameLst>
                                      </p:cBhvr>
                                      <p:tavLst>
                                        <p:tav tm="0">
                                          <p:val>
                                            <p:strVal val="#ppt_y"/>
                                          </p:val>
                                        </p:tav>
                                        <p:tav tm="100000">
                                          <p:val>
                                            <p:strVal val="#ppt_y"/>
                                          </p:val>
                                        </p:tav>
                                      </p:tavLst>
                                    </p:anim>
                                    <p:anim calcmode="lin" valueType="num">
                                      <p:cBhvr>
                                        <p:cTn id="16" dur="500" fill="hold"/>
                                        <p:tgtEl>
                                          <p:spTgt spid="2058"/>
                                        </p:tgtEl>
                                        <p:attrNameLst>
                                          <p:attrName>ppt_w</p:attrName>
                                        </p:attrNameLst>
                                      </p:cBhvr>
                                      <p:tavLst>
                                        <p:tav tm="0">
                                          <p:val>
                                            <p:fltVal val="0"/>
                                          </p:val>
                                        </p:tav>
                                        <p:tav tm="100000">
                                          <p:val>
                                            <p:strVal val="#ppt_w"/>
                                          </p:val>
                                        </p:tav>
                                      </p:tavLst>
                                    </p:anim>
                                    <p:anim calcmode="lin" valueType="num">
                                      <p:cBhvr>
                                        <p:cTn id="17" dur="500" fill="hold"/>
                                        <p:tgtEl>
                                          <p:spTgt spid="2058"/>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2059"/>
                                        </p:tgtEl>
                                        <p:attrNameLst>
                                          <p:attrName>style.visibility</p:attrName>
                                        </p:attrNameLst>
                                      </p:cBhvr>
                                      <p:to>
                                        <p:strVal val="visible"/>
                                      </p:to>
                                    </p:set>
                                    <p:animEffect transition="in" filter="wipe(up)">
                                      <p:cBhvr>
                                        <p:cTn id="21" dur="500"/>
                                        <p:tgtEl>
                                          <p:spTgt spid="205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7" presetClass="entr" presetSubtype="8" fill="hold" nodeType="clickEffect">
                                  <p:stCondLst>
                                    <p:cond delay="0"/>
                                  </p:stCondLst>
                                  <p:childTnLst>
                                    <p:set>
                                      <p:cBhvr>
                                        <p:cTn id="25" dur="1" fill="hold">
                                          <p:stCondLst>
                                            <p:cond delay="0"/>
                                          </p:stCondLst>
                                        </p:cTn>
                                        <p:tgtEl>
                                          <p:spTgt spid="2055"/>
                                        </p:tgtEl>
                                        <p:attrNameLst>
                                          <p:attrName>style.visibility</p:attrName>
                                        </p:attrNameLst>
                                      </p:cBhvr>
                                      <p:to>
                                        <p:strVal val="visible"/>
                                      </p:to>
                                    </p:set>
                                    <p:anim calcmode="lin" valueType="num">
                                      <p:cBhvr>
                                        <p:cTn id="26" dur="500" fill="hold"/>
                                        <p:tgtEl>
                                          <p:spTgt spid="2055"/>
                                        </p:tgtEl>
                                        <p:attrNameLst>
                                          <p:attrName>ppt_x</p:attrName>
                                        </p:attrNameLst>
                                      </p:cBhvr>
                                      <p:tavLst>
                                        <p:tav tm="0">
                                          <p:val>
                                            <p:strVal val="#ppt_x-#ppt_w/2"/>
                                          </p:val>
                                        </p:tav>
                                        <p:tav tm="100000">
                                          <p:val>
                                            <p:strVal val="#ppt_x"/>
                                          </p:val>
                                        </p:tav>
                                      </p:tavLst>
                                    </p:anim>
                                    <p:anim calcmode="lin" valueType="num">
                                      <p:cBhvr>
                                        <p:cTn id="27" dur="500" fill="hold"/>
                                        <p:tgtEl>
                                          <p:spTgt spid="2055"/>
                                        </p:tgtEl>
                                        <p:attrNameLst>
                                          <p:attrName>ppt_y</p:attrName>
                                        </p:attrNameLst>
                                      </p:cBhvr>
                                      <p:tavLst>
                                        <p:tav tm="0">
                                          <p:val>
                                            <p:strVal val="#ppt_y"/>
                                          </p:val>
                                        </p:tav>
                                        <p:tav tm="100000">
                                          <p:val>
                                            <p:strVal val="#ppt_y"/>
                                          </p:val>
                                        </p:tav>
                                      </p:tavLst>
                                    </p:anim>
                                    <p:anim calcmode="lin" valueType="num">
                                      <p:cBhvr>
                                        <p:cTn id="28" dur="500" fill="hold"/>
                                        <p:tgtEl>
                                          <p:spTgt spid="2055"/>
                                        </p:tgtEl>
                                        <p:attrNameLst>
                                          <p:attrName>ppt_w</p:attrName>
                                        </p:attrNameLst>
                                      </p:cBhvr>
                                      <p:tavLst>
                                        <p:tav tm="0">
                                          <p:val>
                                            <p:fltVal val="0"/>
                                          </p:val>
                                        </p:tav>
                                        <p:tav tm="100000">
                                          <p:val>
                                            <p:strVal val="#ppt_w"/>
                                          </p:val>
                                        </p:tav>
                                      </p:tavLst>
                                    </p:anim>
                                    <p:anim calcmode="lin" valueType="num">
                                      <p:cBhvr>
                                        <p:cTn id="29" dur="500" fill="hold"/>
                                        <p:tgtEl>
                                          <p:spTgt spid="2055"/>
                                        </p:tgtEl>
                                        <p:attrNameLst>
                                          <p:attrName>ppt_h</p:attrName>
                                        </p:attrNameLst>
                                      </p:cBhvr>
                                      <p:tavLst>
                                        <p:tav tm="0">
                                          <p:val>
                                            <p:strVal val="#ppt_h"/>
                                          </p:val>
                                        </p:tav>
                                        <p:tav tm="100000">
                                          <p:val>
                                            <p:strVal val="#ppt_h"/>
                                          </p:val>
                                        </p:tav>
                                      </p:tavLst>
                                    </p:anim>
                                  </p:childTnLst>
                                </p:cTn>
                              </p:par>
                            </p:childTnLst>
                          </p:cTn>
                        </p:par>
                        <p:par>
                          <p:cTn id="30" fill="hold" nodeType="afterGroup">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2060"/>
                                        </p:tgtEl>
                                        <p:attrNameLst>
                                          <p:attrName>style.visibility</p:attrName>
                                        </p:attrNameLst>
                                      </p:cBhvr>
                                      <p:to>
                                        <p:strVal val="visible"/>
                                      </p:to>
                                    </p:set>
                                    <p:animEffect transition="in" filter="wipe(up)">
                                      <p:cBhvr>
                                        <p:cTn id="33" dur="500"/>
                                        <p:tgtEl>
                                          <p:spTgt spid="206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7" presetClass="entr" presetSubtype="8" fill="hold" nodeType="clickEffect">
                                  <p:stCondLst>
                                    <p:cond delay="0"/>
                                  </p:stCondLst>
                                  <p:childTnLst>
                                    <p:set>
                                      <p:cBhvr>
                                        <p:cTn id="37" dur="1" fill="hold">
                                          <p:stCondLst>
                                            <p:cond delay="0"/>
                                          </p:stCondLst>
                                        </p:cTn>
                                        <p:tgtEl>
                                          <p:spTgt spid="2056"/>
                                        </p:tgtEl>
                                        <p:attrNameLst>
                                          <p:attrName>style.visibility</p:attrName>
                                        </p:attrNameLst>
                                      </p:cBhvr>
                                      <p:to>
                                        <p:strVal val="visible"/>
                                      </p:to>
                                    </p:set>
                                    <p:anim calcmode="lin" valueType="num">
                                      <p:cBhvr>
                                        <p:cTn id="38" dur="500" fill="hold"/>
                                        <p:tgtEl>
                                          <p:spTgt spid="2056"/>
                                        </p:tgtEl>
                                        <p:attrNameLst>
                                          <p:attrName>ppt_x</p:attrName>
                                        </p:attrNameLst>
                                      </p:cBhvr>
                                      <p:tavLst>
                                        <p:tav tm="0">
                                          <p:val>
                                            <p:strVal val="#ppt_x-#ppt_w/2"/>
                                          </p:val>
                                        </p:tav>
                                        <p:tav tm="100000">
                                          <p:val>
                                            <p:strVal val="#ppt_x"/>
                                          </p:val>
                                        </p:tav>
                                      </p:tavLst>
                                    </p:anim>
                                    <p:anim calcmode="lin" valueType="num">
                                      <p:cBhvr>
                                        <p:cTn id="39" dur="500" fill="hold"/>
                                        <p:tgtEl>
                                          <p:spTgt spid="2056"/>
                                        </p:tgtEl>
                                        <p:attrNameLst>
                                          <p:attrName>ppt_y</p:attrName>
                                        </p:attrNameLst>
                                      </p:cBhvr>
                                      <p:tavLst>
                                        <p:tav tm="0">
                                          <p:val>
                                            <p:strVal val="#ppt_y"/>
                                          </p:val>
                                        </p:tav>
                                        <p:tav tm="100000">
                                          <p:val>
                                            <p:strVal val="#ppt_y"/>
                                          </p:val>
                                        </p:tav>
                                      </p:tavLst>
                                    </p:anim>
                                    <p:anim calcmode="lin" valueType="num">
                                      <p:cBhvr>
                                        <p:cTn id="40" dur="500" fill="hold"/>
                                        <p:tgtEl>
                                          <p:spTgt spid="2056"/>
                                        </p:tgtEl>
                                        <p:attrNameLst>
                                          <p:attrName>ppt_w</p:attrName>
                                        </p:attrNameLst>
                                      </p:cBhvr>
                                      <p:tavLst>
                                        <p:tav tm="0">
                                          <p:val>
                                            <p:fltVal val="0"/>
                                          </p:val>
                                        </p:tav>
                                        <p:tav tm="100000">
                                          <p:val>
                                            <p:strVal val="#ppt_w"/>
                                          </p:val>
                                        </p:tav>
                                      </p:tavLst>
                                    </p:anim>
                                    <p:anim calcmode="lin" valueType="num">
                                      <p:cBhvr>
                                        <p:cTn id="41" dur="500" fill="hold"/>
                                        <p:tgtEl>
                                          <p:spTgt spid="2056"/>
                                        </p:tgtEl>
                                        <p:attrNameLst>
                                          <p:attrName>ppt_h</p:attrName>
                                        </p:attrNameLst>
                                      </p:cBhvr>
                                      <p:tavLst>
                                        <p:tav tm="0">
                                          <p:val>
                                            <p:strVal val="#ppt_h"/>
                                          </p:val>
                                        </p:tav>
                                        <p:tav tm="100000">
                                          <p:val>
                                            <p:strVal val="#ppt_h"/>
                                          </p:val>
                                        </p:tav>
                                      </p:tavLst>
                                    </p:anim>
                                  </p:childTnLst>
                                </p:cTn>
                              </p:par>
                            </p:childTnLst>
                          </p:cTn>
                        </p:par>
                        <p:par>
                          <p:cTn id="42" fill="hold" nodeType="afterGroup">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2061"/>
                                        </p:tgtEl>
                                        <p:attrNameLst>
                                          <p:attrName>style.visibility</p:attrName>
                                        </p:attrNameLst>
                                      </p:cBhvr>
                                      <p:to>
                                        <p:strVal val="visible"/>
                                      </p:to>
                                    </p:set>
                                    <p:animEffect transition="in" filter="wipe(up)">
                                      <p:cBhvr>
                                        <p:cTn id="45" dur="500"/>
                                        <p:tgtEl>
                                          <p:spTgt spid="206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7" presetClass="entr" presetSubtype="8" fill="hold" nodeType="clickEffect">
                                  <p:stCondLst>
                                    <p:cond delay="0"/>
                                  </p:stCondLst>
                                  <p:childTnLst>
                                    <p:set>
                                      <p:cBhvr>
                                        <p:cTn id="49" dur="1" fill="hold">
                                          <p:stCondLst>
                                            <p:cond delay="0"/>
                                          </p:stCondLst>
                                        </p:cTn>
                                        <p:tgtEl>
                                          <p:spTgt spid="2057"/>
                                        </p:tgtEl>
                                        <p:attrNameLst>
                                          <p:attrName>style.visibility</p:attrName>
                                        </p:attrNameLst>
                                      </p:cBhvr>
                                      <p:to>
                                        <p:strVal val="visible"/>
                                      </p:to>
                                    </p:set>
                                    <p:anim calcmode="lin" valueType="num">
                                      <p:cBhvr>
                                        <p:cTn id="50" dur="500" fill="hold"/>
                                        <p:tgtEl>
                                          <p:spTgt spid="2057"/>
                                        </p:tgtEl>
                                        <p:attrNameLst>
                                          <p:attrName>ppt_x</p:attrName>
                                        </p:attrNameLst>
                                      </p:cBhvr>
                                      <p:tavLst>
                                        <p:tav tm="0">
                                          <p:val>
                                            <p:strVal val="#ppt_x-#ppt_w/2"/>
                                          </p:val>
                                        </p:tav>
                                        <p:tav tm="100000">
                                          <p:val>
                                            <p:strVal val="#ppt_x"/>
                                          </p:val>
                                        </p:tav>
                                      </p:tavLst>
                                    </p:anim>
                                    <p:anim calcmode="lin" valueType="num">
                                      <p:cBhvr>
                                        <p:cTn id="51" dur="500" fill="hold"/>
                                        <p:tgtEl>
                                          <p:spTgt spid="2057"/>
                                        </p:tgtEl>
                                        <p:attrNameLst>
                                          <p:attrName>ppt_y</p:attrName>
                                        </p:attrNameLst>
                                      </p:cBhvr>
                                      <p:tavLst>
                                        <p:tav tm="0">
                                          <p:val>
                                            <p:strVal val="#ppt_y"/>
                                          </p:val>
                                        </p:tav>
                                        <p:tav tm="100000">
                                          <p:val>
                                            <p:strVal val="#ppt_y"/>
                                          </p:val>
                                        </p:tav>
                                      </p:tavLst>
                                    </p:anim>
                                    <p:anim calcmode="lin" valueType="num">
                                      <p:cBhvr>
                                        <p:cTn id="52" dur="500" fill="hold"/>
                                        <p:tgtEl>
                                          <p:spTgt spid="2057"/>
                                        </p:tgtEl>
                                        <p:attrNameLst>
                                          <p:attrName>ppt_w</p:attrName>
                                        </p:attrNameLst>
                                      </p:cBhvr>
                                      <p:tavLst>
                                        <p:tav tm="0">
                                          <p:val>
                                            <p:fltVal val="0"/>
                                          </p:val>
                                        </p:tav>
                                        <p:tav tm="100000">
                                          <p:val>
                                            <p:strVal val="#ppt_w"/>
                                          </p:val>
                                        </p:tav>
                                      </p:tavLst>
                                    </p:anim>
                                    <p:anim calcmode="lin" valueType="num">
                                      <p:cBhvr>
                                        <p:cTn id="53" dur="500" fill="hold"/>
                                        <p:tgtEl>
                                          <p:spTgt spid="2057"/>
                                        </p:tgtEl>
                                        <p:attrNameLst>
                                          <p:attrName>ppt_h</p:attrName>
                                        </p:attrNameLst>
                                      </p:cBhvr>
                                      <p:tavLst>
                                        <p:tav tm="0">
                                          <p:val>
                                            <p:strVal val="#ppt_h"/>
                                          </p:val>
                                        </p:tav>
                                        <p:tav tm="100000">
                                          <p:val>
                                            <p:strVal val="#ppt_h"/>
                                          </p:val>
                                        </p:tav>
                                      </p:tavLst>
                                    </p:anim>
                                  </p:childTnLst>
                                </p:cTn>
                              </p:par>
                            </p:childTnLst>
                          </p:cTn>
                        </p:par>
                        <p:par>
                          <p:cTn id="54" fill="hold" nodeType="afterGroup">
                            <p:stCondLst>
                              <p:cond delay="500"/>
                            </p:stCondLst>
                            <p:childTnLst>
                              <p:par>
                                <p:cTn id="55" presetID="22" presetClass="entr" presetSubtype="1" fill="hold" grpId="0" nodeType="afterEffect">
                                  <p:stCondLst>
                                    <p:cond delay="0"/>
                                  </p:stCondLst>
                                  <p:childTnLst>
                                    <p:set>
                                      <p:cBhvr>
                                        <p:cTn id="56" dur="1" fill="hold">
                                          <p:stCondLst>
                                            <p:cond delay="0"/>
                                          </p:stCondLst>
                                        </p:cTn>
                                        <p:tgtEl>
                                          <p:spTgt spid="2062"/>
                                        </p:tgtEl>
                                        <p:attrNameLst>
                                          <p:attrName>style.visibility</p:attrName>
                                        </p:attrNameLst>
                                      </p:cBhvr>
                                      <p:to>
                                        <p:strVal val="visible"/>
                                      </p:to>
                                    </p:set>
                                    <p:animEffect transition="in" filter="wipe(up)">
                                      <p:cBhvr>
                                        <p:cTn id="57" dur="500"/>
                                        <p:tgtEl>
                                          <p:spTgt spid="2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autoUpdateAnimBg="0"/>
      <p:bldP spid="2060" grpId="0" autoUpdateAnimBg="0"/>
      <p:bldP spid="2061" grpId="0" autoUpdateAnimBg="0"/>
      <p:bldP spid="206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a:xfrm>
            <a:off x="2209800" y="228600"/>
            <a:ext cx="7772400" cy="1143000"/>
          </a:xfrm>
        </p:spPr>
        <p:txBody>
          <a:bodyPr/>
          <a:lstStyle/>
          <a:p>
            <a:pPr eaLnBrk="1" hangingPunct="1"/>
            <a:r>
              <a:rPr lang="en-US" altLang="en-US" sz="3000" dirty="0" smtClean="0">
                <a:latin typeface="Techno" charset="0"/>
              </a:rPr>
              <a:t>Examples of coronagraph technique for planet </a:t>
            </a:r>
            <a:endParaRPr lang="en-US" altLang="en-US" dirty="0" smtClean="0"/>
          </a:p>
        </p:txBody>
      </p:sp>
      <p:pic>
        <p:nvPicPr>
          <p:cNvPr id="25603" name="Picture 1027" descr="so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1" y="2581276"/>
            <a:ext cx="2295525"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1028" descr="TotalSolarEclip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3657600"/>
            <a:ext cx="3024188"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1029"/>
          <p:cNvSpPr>
            <a:spLocks noChangeArrowheads="1"/>
          </p:cNvSpPr>
          <p:nvPr/>
        </p:nvSpPr>
        <p:spPr bwMode="auto">
          <a:xfrm>
            <a:off x="4648200" y="4953001"/>
            <a:ext cx="2805576" cy="1200329"/>
          </a:xfrm>
          <a:prstGeom prst="rect">
            <a:avLst/>
          </a:prstGeom>
          <a:solidFill>
            <a:schemeClr val="bg2">
              <a:lumMod val="10000"/>
            </a:schemeClr>
          </a:solidFill>
          <a:ln>
            <a:noFill/>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dirty="0">
                <a:solidFill>
                  <a:schemeClr val="bg1"/>
                </a:solidFill>
              </a:rPr>
              <a:t>SOHO spacecraft</a:t>
            </a:r>
          </a:p>
          <a:p>
            <a:r>
              <a:rPr lang="en-US" altLang="en-US" dirty="0">
                <a:solidFill>
                  <a:schemeClr val="bg1"/>
                </a:solidFill>
              </a:rPr>
              <a:t>image of the sun</a:t>
            </a:r>
          </a:p>
          <a:p>
            <a:r>
              <a:rPr lang="en-US" altLang="en-US" dirty="0">
                <a:solidFill>
                  <a:schemeClr val="bg1"/>
                </a:solidFill>
              </a:rPr>
              <a:t>with a coronagraph</a:t>
            </a:r>
          </a:p>
        </p:txBody>
      </p:sp>
      <p:sp>
        <p:nvSpPr>
          <p:cNvPr id="25606" name="Rectangle 1031"/>
          <p:cNvSpPr>
            <a:spLocks noChangeArrowheads="1"/>
          </p:cNvSpPr>
          <p:nvPr/>
        </p:nvSpPr>
        <p:spPr bwMode="auto">
          <a:xfrm>
            <a:off x="8915401" y="6324600"/>
            <a:ext cx="354013" cy="457200"/>
          </a:xfrm>
          <a:prstGeom prst="rect">
            <a:avLst/>
          </a:prstGeom>
          <a:solidFill>
            <a:schemeClr val="bg2">
              <a:lumMod val="10000"/>
            </a:schemeClr>
          </a:solidFill>
          <a:ln>
            <a:noFill/>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dirty="0">
                <a:solidFill>
                  <a:schemeClr val="bg1"/>
                </a:solidFill>
              </a:rPr>
              <a:t>?</a:t>
            </a:r>
          </a:p>
        </p:txBody>
      </p:sp>
      <p:pic>
        <p:nvPicPr>
          <p:cNvPr id="25607" name="Picture 1032" descr="satur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1" y="1143001"/>
            <a:ext cx="2905125"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Rectangle 1033"/>
          <p:cNvSpPr>
            <a:spLocks noChangeArrowheads="1"/>
          </p:cNvSpPr>
          <p:nvPr/>
        </p:nvSpPr>
        <p:spPr bwMode="auto">
          <a:xfrm>
            <a:off x="1623673" y="4177697"/>
            <a:ext cx="2838790" cy="1569660"/>
          </a:xfrm>
          <a:prstGeom prst="rect">
            <a:avLst/>
          </a:prstGeom>
          <a:solidFill>
            <a:schemeClr val="bg2">
              <a:lumMod val="10000"/>
            </a:schemeClr>
          </a:solidFill>
          <a:ln>
            <a:noFill/>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dirty="0">
                <a:solidFill>
                  <a:schemeClr val="bg1"/>
                </a:solidFill>
              </a:rPr>
              <a:t>Telescope image of</a:t>
            </a:r>
          </a:p>
          <a:p>
            <a:r>
              <a:rPr lang="en-US" altLang="en-US" dirty="0">
                <a:solidFill>
                  <a:schemeClr val="bg1"/>
                </a:solidFill>
              </a:rPr>
              <a:t>Saturn, rings and </a:t>
            </a:r>
          </a:p>
          <a:p>
            <a:r>
              <a:rPr lang="en-US" altLang="en-US" dirty="0">
                <a:solidFill>
                  <a:schemeClr val="bg1"/>
                </a:solidFill>
              </a:rPr>
              <a:t>moons with a </a:t>
            </a:r>
          </a:p>
          <a:p>
            <a:r>
              <a:rPr lang="en-US" altLang="en-US" dirty="0">
                <a:solidFill>
                  <a:schemeClr val="bg1"/>
                </a:solidFill>
              </a:rPr>
              <a:t>coronagraph</a:t>
            </a:r>
          </a:p>
        </p:txBody>
      </p:sp>
      <p:sp>
        <p:nvSpPr>
          <p:cNvPr id="2" name="Rectangle 1"/>
          <p:cNvSpPr/>
          <p:nvPr/>
        </p:nvSpPr>
        <p:spPr>
          <a:xfrm>
            <a:off x="6910251" y="1314719"/>
            <a:ext cx="5281749" cy="1323439"/>
          </a:xfrm>
          <a:prstGeom prst="rect">
            <a:avLst/>
          </a:prstGeom>
        </p:spPr>
        <p:txBody>
          <a:bodyPr wrap="square">
            <a:spAutoFit/>
          </a:bodyPr>
          <a:lstStyle/>
          <a:p>
            <a:r>
              <a:rPr lang="en-US" sz="1600" dirty="0">
                <a:solidFill>
                  <a:srgbClr val="222222"/>
                </a:solidFill>
                <a:latin typeface="arial" panose="020B0604020202020204" pitchFamily="34" charset="0"/>
              </a:rPr>
              <a:t>A </a:t>
            </a:r>
            <a:r>
              <a:rPr lang="en-US" sz="1600" b="1" dirty="0">
                <a:solidFill>
                  <a:srgbClr val="222222"/>
                </a:solidFill>
                <a:latin typeface="arial" panose="020B0604020202020204" pitchFamily="34" charset="0"/>
              </a:rPr>
              <a:t>coronagraph</a:t>
            </a:r>
            <a:r>
              <a:rPr lang="en-US" sz="1600" dirty="0">
                <a:solidFill>
                  <a:srgbClr val="222222"/>
                </a:solidFill>
                <a:latin typeface="arial" panose="020B0604020202020204" pitchFamily="34" charset="0"/>
              </a:rPr>
              <a:t> is a telescope that can see things very close to the Sun. It uses a disk to block the Sun's bright surface, revealing the faint solar corona, stars, planets and </a:t>
            </a:r>
            <a:r>
              <a:rPr lang="en-US" sz="1600" dirty="0" smtClean="0">
                <a:solidFill>
                  <a:srgbClr val="222222"/>
                </a:solidFill>
                <a:latin typeface="arial" panose="020B0604020202020204" pitchFamily="34" charset="0"/>
              </a:rPr>
              <a:t>sun grazing </a:t>
            </a:r>
            <a:r>
              <a:rPr lang="en-US" sz="1600" dirty="0">
                <a:solidFill>
                  <a:srgbClr val="222222"/>
                </a:solidFill>
                <a:latin typeface="arial" panose="020B0604020202020204" pitchFamily="34" charset="0"/>
              </a:rPr>
              <a:t>comets. In other words, a </a:t>
            </a:r>
            <a:r>
              <a:rPr lang="en-US" sz="1600" b="1" dirty="0">
                <a:solidFill>
                  <a:srgbClr val="222222"/>
                </a:solidFill>
                <a:latin typeface="arial" panose="020B0604020202020204" pitchFamily="34" charset="0"/>
              </a:rPr>
              <a:t>coronagraph</a:t>
            </a:r>
            <a:r>
              <a:rPr lang="en-US" sz="1600" dirty="0">
                <a:solidFill>
                  <a:srgbClr val="222222"/>
                </a:solidFill>
                <a:latin typeface="arial" panose="020B0604020202020204" pitchFamily="34" charset="0"/>
              </a:rPr>
              <a:t> produces an artificial solar eclipse.</a:t>
            </a:r>
            <a:endParaRPr lang="en-US" sz="1600" dirty="0"/>
          </a:p>
        </p:txBody>
      </p:sp>
    </p:spTree>
    <p:extLst>
      <p:ext uri="{BB962C8B-B14F-4D97-AF65-F5344CB8AC3E}">
        <p14:creationId xmlns:p14="http://schemas.microsoft.com/office/powerpoint/2010/main" val="3865385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1685557" y="964335"/>
            <a:ext cx="815146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5600" dirty="0" smtClean="0"/>
              <a:t>Stellar </a:t>
            </a:r>
            <a:r>
              <a:rPr lang="ja-JP" altLang="en-US" sz="5600" dirty="0"/>
              <a:t>“</a:t>
            </a:r>
            <a:r>
              <a:rPr lang="en-US" altLang="ja-JP" sz="5600" dirty="0"/>
              <a:t>Wobble</a:t>
            </a:r>
            <a:r>
              <a:rPr lang="ja-JP" altLang="en-US" sz="5600" dirty="0" smtClean="0"/>
              <a:t>” </a:t>
            </a:r>
            <a:r>
              <a:rPr lang="en-US" altLang="ja-JP" sz="5600" dirty="0" smtClean="0"/>
              <a:t>Method</a:t>
            </a:r>
            <a:endParaRPr lang="en-US" altLang="en-US" sz="5600" dirty="0"/>
          </a:p>
        </p:txBody>
      </p:sp>
      <p:sp>
        <p:nvSpPr>
          <p:cNvPr id="38915" name="Rectangle 3"/>
          <p:cNvSpPr>
            <a:spLocks noGrp="1" noChangeArrowheads="1"/>
          </p:cNvSpPr>
          <p:nvPr>
            <p:ph type="title" idx="4294967295"/>
          </p:nvPr>
        </p:nvSpPr>
        <p:spPr>
          <a:xfrm>
            <a:off x="916575" y="198119"/>
            <a:ext cx="9873343" cy="838200"/>
          </a:xfrm>
        </p:spPr>
        <p:txBody>
          <a:bodyPr>
            <a:normAutofit fontScale="90000"/>
          </a:bodyPr>
          <a:lstStyle/>
          <a:p>
            <a:pPr eaLnBrk="1" hangingPunct="1"/>
            <a:r>
              <a:rPr lang="en-US" altLang="en-US" sz="3600" dirty="0"/>
              <a:t>Techniques for finding </a:t>
            </a:r>
            <a:r>
              <a:rPr lang="en-US" altLang="en-US" sz="3600" dirty="0" smtClean="0"/>
              <a:t>extrasolar planets</a:t>
            </a:r>
            <a:endParaRPr lang="en-US" altLang="en-US" dirty="0" smtClean="0"/>
          </a:p>
        </p:txBody>
      </p:sp>
      <p:sp>
        <p:nvSpPr>
          <p:cNvPr id="2" name="Rectangle 1"/>
          <p:cNvSpPr/>
          <p:nvPr/>
        </p:nvSpPr>
        <p:spPr>
          <a:xfrm>
            <a:off x="416859" y="2370275"/>
            <a:ext cx="9858083" cy="1323439"/>
          </a:xfrm>
          <a:prstGeom prst="rect">
            <a:avLst/>
          </a:prstGeom>
        </p:spPr>
        <p:txBody>
          <a:bodyPr wrap="none">
            <a:spAutoFit/>
          </a:bodyPr>
          <a:lstStyle/>
          <a:p>
            <a:r>
              <a:rPr lang="en-US" altLang="en-US" sz="4000" dirty="0"/>
              <a:t>Is the sun influenced by the gravitational force </a:t>
            </a:r>
            <a:endParaRPr lang="en-US" altLang="en-US" sz="4000" dirty="0" smtClean="0"/>
          </a:p>
          <a:p>
            <a:r>
              <a:rPr lang="en-US" altLang="en-US" sz="4000" dirty="0" smtClean="0"/>
              <a:t>of </a:t>
            </a:r>
            <a:r>
              <a:rPr lang="en-US" altLang="en-US" sz="4000" dirty="0"/>
              <a:t>the planets?</a:t>
            </a:r>
            <a:endParaRPr lang="en-US" sz="4000" dirty="0"/>
          </a:p>
        </p:txBody>
      </p:sp>
      <p:sp>
        <p:nvSpPr>
          <p:cNvPr id="4" name="Rectangle 3"/>
          <p:cNvSpPr/>
          <p:nvPr/>
        </p:nvSpPr>
        <p:spPr>
          <a:xfrm>
            <a:off x="2158764" y="4442895"/>
            <a:ext cx="7205049" cy="584775"/>
          </a:xfrm>
          <a:prstGeom prst="rect">
            <a:avLst/>
          </a:prstGeom>
        </p:spPr>
        <p:txBody>
          <a:bodyPr wrap="none">
            <a:spAutoFit/>
          </a:bodyPr>
          <a:lstStyle/>
          <a:p>
            <a:r>
              <a:rPr lang="en-US" altLang="en-US" sz="3200" dirty="0"/>
              <a:t>Jupiter orbit around the center of the </a:t>
            </a:r>
            <a:r>
              <a:rPr lang="en-US" altLang="en-US" sz="3200" dirty="0" smtClean="0"/>
              <a:t>sun.</a:t>
            </a:r>
            <a:endParaRPr lang="en-US" sz="3200" dirty="0"/>
          </a:p>
        </p:txBody>
      </p:sp>
    </p:spTree>
    <p:extLst>
      <p:ext uri="{BB962C8B-B14F-4D97-AF65-F5344CB8AC3E}">
        <p14:creationId xmlns:p14="http://schemas.microsoft.com/office/powerpoint/2010/main" val="3530957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1752600" y="685800"/>
            <a:ext cx="8763000" cy="838200"/>
          </a:xfrm>
        </p:spPr>
        <p:txBody>
          <a:bodyPr>
            <a:normAutofit fontScale="90000"/>
          </a:bodyPr>
          <a:lstStyle/>
          <a:p>
            <a:pPr algn="l" eaLnBrk="1" hangingPunct="1"/>
            <a:r>
              <a:rPr lang="en-US" altLang="en-US" dirty="0"/>
              <a:t>Suppose Jupiter and the Sun could be placed on a see-saw.  Which point is closest to the center of balance?</a:t>
            </a:r>
          </a:p>
        </p:txBody>
      </p:sp>
      <p:sp>
        <p:nvSpPr>
          <p:cNvPr id="43011" name="Rectangle 3"/>
          <p:cNvSpPr>
            <a:spLocks noChangeArrowheads="1"/>
          </p:cNvSpPr>
          <p:nvPr/>
        </p:nvSpPr>
        <p:spPr bwMode="auto">
          <a:xfrm>
            <a:off x="2895600" y="4953000"/>
            <a:ext cx="7010400" cy="304800"/>
          </a:xfrm>
          <a:prstGeom prst="rect">
            <a:avLst/>
          </a:prstGeom>
          <a:solidFill>
            <a:schemeClr val="accent1"/>
          </a:solidFill>
          <a:ln w="9525">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43012" name="Picture 6" descr="mercury_transits_su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2971800"/>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7" descr="jupiter.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3601" y="4572000"/>
            <a:ext cx="2381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Isosceles Triangle 19"/>
          <p:cNvSpPr>
            <a:spLocks noChangeArrowheads="1"/>
          </p:cNvSpPr>
          <p:nvPr/>
        </p:nvSpPr>
        <p:spPr bwMode="auto">
          <a:xfrm>
            <a:off x="2530476" y="5349876"/>
            <a:ext cx="822325" cy="822325"/>
          </a:xfrm>
          <a:prstGeom prst="triangle">
            <a:avLst>
              <a:gd name="adj" fmla="val 50000"/>
            </a:avLst>
          </a:prstGeom>
          <a:solidFill>
            <a:schemeClr val="accent1"/>
          </a:solidFill>
          <a:ln w="9525">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3015" name="Isosceles Triangle 20"/>
          <p:cNvSpPr>
            <a:spLocks noChangeArrowheads="1"/>
          </p:cNvSpPr>
          <p:nvPr/>
        </p:nvSpPr>
        <p:spPr bwMode="auto">
          <a:xfrm>
            <a:off x="4114801" y="5349876"/>
            <a:ext cx="822325" cy="822325"/>
          </a:xfrm>
          <a:prstGeom prst="triangle">
            <a:avLst>
              <a:gd name="adj" fmla="val 50000"/>
            </a:avLst>
          </a:prstGeom>
          <a:solidFill>
            <a:schemeClr val="accent1"/>
          </a:solidFill>
          <a:ln w="9525">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3016" name="Isosceles Triangle 21"/>
          <p:cNvSpPr>
            <a:spLocks noChangeArrowheads="1"/>
          </p:cNvSpPr>
          <p:nvPr/>
        </p:nvSpPr>
        <p:spPr bwMode="auto">
          <a:xfrm>
            <a:off x="5715001" y="5334001"/>
            <a:ext cx="822325" cy="822325"/>
          </a:xfrm>
          <a:prstGeom prst="triangle">
            <a:avLst>
              <a:gd name="adj" fmla="val 50000"/>
            </a:avLst>
          </a:prstGeom>
          <a:solidFill>
            <a:schemeClr val="accent1"/>
          </a:solidFill>
          <a:ln w="9525">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3017" name="Isosceles Triangle 22"/>
          <p:cNvSpPr>
            <a:spLocks noChangeArrowheads="1"/>
          </p:cNvSpPr>
          <p:nvPr/>
        </p:nvSpPr>
        <p:spPr bwMode="auto">
          <a:xfrm>
            <a:off x="9220201" y="5334001"/>
            <a:ext cx="822325" cy="822325"/>
          </a:xfrm>
          <a:prstGeom prst="triangle">
            <a:avLst>
              <a:gd name="adj" fmla="val 50000"/>
            </a:avLst>
          </a:prstGeom>
          <a:solidFill>
            <a:schemeClr val="accent1"/>
          </a:solidFill>
          <a:ln w="9525">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3018" name="TextBox 8"/>
          <p:cNvSpPr txBox="1">
            <a:spLocks noChangeArrowheads="1"/>
          </p:cNvSpPr>
          <p:nvPr/>
        </p:nvSpPr>
        <p:spPr bwMode="auto">
          <a:xfrm>
            <a:off x="2819401" y="6248401"/>
            <a:ext cx="403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dirty="0"/>
              <a:t>A</a:t>
            </a:r>
          </a:p>
        </p:txBody>
      </p:sp>
      <p:sp>
        <p:nvSpPr>
          <p:cNvPr id="43019" name="TextBox 9"/>
          <p:cNvSpPr txBox="1">
            <a:spLocks noChangeArrowheads="1"/>
          </p:cNvSpPr>
          <p:nvPr/>
        </p:nvSpPr>
        <p:spPr bwMode="auto">
          <a:xfrm>
            <a:off x="4343401" y="6243638"/>
            <a:ext cx="390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dirty="0"/>
              <a:t>B</a:t>
            </a:r>
          </a:p>
        </p:txBody>
      </p:sp>
      <p:sp>
        <p:nvSpPr>
          <p:cNvPr id="43020" name="TextBox 25"/>
          <p:cNvSpPr txBox="1">
            <a:spLocks noChangeArrowheads="1"/>
          </p:cNvSpPr>
          <p:nvPr/>
        </p:nvSpPr>
        <p:spPr bwMode="auto">
          <a:xfrm>
            <a:off x="5943600" y="6248401"/>
            <a:ext cx="40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dirty="0"/>
              <a:t>C</a:t>
            </a:r>
          </a:p>
        </p:txBody>
      </p:sp>
      <p:sp>
        <p:nvSpPr>
          <p:cNvPr id="43021" name="TextBox 26"/>
          <p:cNvSpPr txBox="1">
            <a:spLocks noChangeArrowheads="1"/>
          </p:cNvSpPr>
          <p:nvPr/>
        </p:nvSpPr>
        <p:spPr bwMode="auto">
          <a:xfrm>
            <a:off x="9448800" y="6248401"/>
            <a:ext cx="40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dirty="0"/>
              <a:t>D</a:t>
            </a:r>
          </a:p>
        </p:txBody>
      </p:sp>
      <p:sp>
        <p:nvSpPr>
          <p:cNvPr id="43022" name="TextBox 23"/>
          <p:cNvSpPr txBox="1">
            <a:spLocks noChangeArrowheads="1"/>
          </p:cNvSpPr>
          <p:nvPr/>
        </p:nvSpPr>
        <p:spPr bwMode="auto">
          <a:xfrm>
            <a:off x="4419600" y="2362200"/>
            <a:ext cx="5257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dirty="0"/>
              <a:t>Size of sun, Jupiter roughly to scale.</a:t>
            </a:r>
          </a:p>
          <a:p>
            <a:endParaRPr lang="en-US" altLang="en-US" dirty="0"/>
          </a:p>
          <a:p>
            <a:r>
              <a:rPr lang="en-US" altLang="en-US" dirty="0"/>
              <a:t>Sizes and distances not to scale with each other.</a:t>
            </a:r>
          </a:p>
        </p:txBody>
      </p:sp>
      <p:sp>
        <p:nvSpPr>
          <p:cNvPr id="2" name="Right Arrow 1"/>
          <p:cNvSpPr/>
          <p:nvPr/>
        </p:nvSpPr>
        <p:spPr>
          <a:xfrm rot="2765612">
            <a:off x="2152809" y="5062103"/>
            <a:ext cx="800032" cy="2878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rot="6225639">
            <a:off x="9580336" y="5178736"/>
            <a:ext cx="760032" cy="176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3274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lanet_reflex_sm.gif">
            <a:hlinkClick r:id="" action="ppaction://media"/>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6097" y="119743"/>
            <a:ext cx="5918200" cy="591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119258" y="695152"/>
            <a:ext cx="4662623" cy="646331"/>
          </a:xfrm>
          <a:prstGeom prst="rect">
            <a:avLst/>
          </a:prstGeom>
          <a:noFill/>
        </p:spPr>
        <p:txBody>
          <a:bodyPr wrap="none" rtlCol="0">
            <a:spAutoFit/>
          </a:bodyPr>
          <a:lstStyle/>
          <a:p>
            <a:r>
              <a:rPr lang="en-US" dirty="0" smtClean="0"/>
              <a:t>Wobbles of the star due to planet’s gravitational</a:t>
            </a:r>
          </a:p>
          <a:p>
            <a:r>
              <a:rPr lang="en-US" dirty="0" smtClean="0"/>
              <a:t>Force. </a:t>
            </a:r>
            <a:endParaRPr lang="en-US" dirty="0"/>
          </a:p>
        </p:txBody>
      </p:sp>
      <p:sp>
        <p:nvSpPr>
          <p:cNvPr id="4" name="Rectangle 3"/>
          <p:cNvSpPr/>
          <p:nvPr/>
        </p:nvSpPr>
        <p:spPr>
          <a:xfrm>
            <a:off x="7004594" y="2478678"/>
            <a:ext cx="5187406" cy="1200329"/>
          </a:xfrm>
          <a:prstGeom prst="rect">
            <a:avLst/>
          </a:prstGeom>
        </p:spPr>
        <p:txBody>
          <a:bodyPr wrap="square">
            <a:spAutoFit/>
          </a:bodyPr>
          <a:lstStyle/>
          <a:p>
            <a:r>
              <a:rPr lang="en-US" altLang="en-US" dirty="0"/>
              <a:t>Note that the star is much brighter than the planet, so we observe the motion </a:t>
            </a:r>
            <a:r>
              <a:rPr lang="en-US" altLang="en-US" b="1" i="1" dirty="0"/>
              <a:t>of the star </a:t>
            </a:r>
            <a:r>
              <a:rPr lang="en-US" altLang="en-US" dirty="0"/>
              <a:t>produced by the planet.    This is called an “indirect detection technique”.</a:t>
            </a:r>
          </a:p>
        </p:txBody>
      </p:sp>
    </p:spTree>
    <p:extLst>
      <p:ext uri="{BB962C8B-B14F-4D97-AF65-F5344CB8AC3E}">
        <p14:creationId xmlns:p14="http://schemas.microsoft.com/office/powerpoint/2010/main" val="4147403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515</TotalTime>
  <Words>933</Words>
  <Application>Microsoft Office PowerPoint</Application>
  <PresentationFormat>Widescreen</PresentationFormat>
  <Paragraphs>150</Paragraphs>
  <Slides>24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ＭＳ Ｐゴシック</vt:lpstr>
      <vt:lpstr>Arial</vt:lpstr>
      <vt:lpstr>Arial</vt:lpstr>
      <vt:lpstr>Arial Narrow</vt:lpstr>
      <vt:lpstr>Bodoni MT</vt:lpstr>
      <vt:lpstr>Calibri</vt:lpstr>
      <vt:lpstr>Forte</vt:lpstr>
      <vt:lpstr>Gill Sans MT</vt:lpstr>
      <vt:lpstr>proxima-nova</vt:lpstr>
      <vt:lpstr>Techno</vt:lpstr>
      <vt:lpstr>Times</vt:lpstr>
      <vt:lpstr>Gallery</vt:lpstr>
      <vt:lpstr>EXOPLANETS</vt:lpstr>
      <vt:lpstr>PowerPoint Presentation</vt:lpstr>
      <vt:lpstr>How can we discover planets?</vt:lpstr>
      <vt:lpstr>Problems in finding the Exoplanets</vt:lpstr>
      <vt:lpstr>PowerPoint Presentation</vt:lpstr>
      <vt:lpstr>Examples of coronagraph technique for planet </vt:lpstr>
      <vt:lpstr>Techniques for finding extrasolar planets</vt:lpstr>
      <vt:lpstr>Suppose Jupiter and the Sun could be placed on a see-saw.  Which point is closest to the center of balance?</vt:lpstr>
      <vt:lpstr>PowerPoint Presentation</vt:lpstr>
      <vt:lpstr>We don’t know the inclination of the planet’s orbit</vt:lpstr>
      <vt:lpstr>PowerPoint Presentation</vt:lpstr>
      <vt:lpstr>PowerPoint Presentation</vt:lpstr>
      <vt:lpstr>What would you learn about a planet if you found it with the planetary transit technique?</vt:lpstr>
      <vt:lpstr>A special geometry is needed for a transit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Santanu Mohapatra</dc:creator>
  <cp:lastModifiedBy>Santanu Mohapatra</cp:lastModifiedBy>
  <cp:revision>24</cp:revision>
  <dcterms:created xsi:type="dcterms:W3CDTF">2017-08-10T12:38:56Z</dcterms:created>
  <dcterms:modified xsi:type="dcterms:W3CDTF">2017-08-11T01:58:57Z</dcterms:modified>
</cp:coreProperties>
</file>